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3" r:id="rId3"/>
    <p:sldId id="284" r:id="rId4"/>
    <p:sldId id="285" r:id="rId5"/>
    <p:sldId id="286" r:id="rId6"/>
    <p:sldId id="315" r:id="rId7"/>
    <p:sldId id="288" r:id="rId8"/>
    <p:sldId id="314" r:id="rId9"/>
    <p:sldId id="297" r:id="rId10"/>
    <p:sldId id="305" r:id="rId11"/>
    <p:sldId id="289" r:id="rId12"/>
    <p:sldId id="270" r:id="rId13"/>
    <p:sldId id="306" r:id="rId14"/>
    <p:sldId id="307" r:id="rId15"/>
    <p:sldId id="263" r:id="rId16"/>
    <p:sldId id="287" r:id="rId17"/>
    <p:sldId id="304" r:id="rId18"/>
    <p:sldId id="310" r:id="rId19"/>
    <p:sldId id="271" r:id="rId20"/>
    <p:sldId id="291" r:id="rId21"/>
    <p:sldId id="319" r:id="rId22"/>
    <p:sldId id="320" r:id="rId23"/>
    <p:sldId id="321" r:id="rId24"/>
    <p:sldId id="323" r:id="rId25"/>
    <p:sldId id="324" r:id="rId26"/>
    <p:sldId id="292" r:id="rId27"/>
    <p:sldId id="262" r:id="rId28"/>
    <p:sldId id="264" r:id="rId29"/>
    <p:sldId id="261" r:id="rId30"/>
    <p:sldId id="313" r:id="rId31"/>
    <p:sldId id="258" r:id="rId32"/>
    <p:sldId id="278" r:id="rId33"/>
    <p:sldId id="279" r:id="rId34"/>
    <p:sldId id="280" r:id="rId35"/>
    <p:sldId id="308" r:id="rId36"/>
    <p:sldId id="312" r:id="rId37"/>
    <p:sldId id="298" r:id="rId38"/>
    <p:sldId id="311" r:id="rId39"/>
    <p:sldId id="299" r:id="rId40"/>
    <p:sldId id="301" r:id="rId41"/>
    <p:sldId id="309" r:id="rId42"/>
    <p:sldId id="317" r:id="rId43"/>
    <p:sldId id="281" r:id="rId44"/>
    <p:sldId id="282" r:id="rId45"/>
    <p:sldId id="326" r:id="rId4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ED083AE6-46FA-4A59-8FB0-9F97EB10719F}" styleName="Светлый стиль 3 - акцент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1" d="100"/>
          <a:sy n="91" d="100"/>
        </p:scale>
        <p:origin x="-180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73112F7-3A8D-4D99-8FD1-DB3E9812D7BC}" type="doc">
      <dgm:prSet loTypeId="urn:microsoft.com/office/officeart/2005/8/layout/hProcess9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C9C56FC3-F850-4F82-8305-1D175E3EB87F}">
      <dgm:prSet phldrT="[Текст]" custT="1"/>
      <dgm:spPr/>
      <dgm:t>
        <a:bodyPr/>
        <a:lstStyle/>
        <a:p>
          <a:r>
            <a:rPr lang="ru-RU" sz="1600" b="1" dirty="0" smtClean="0">
              <a:solidFill>
                <a:schemeClr val="tx1"/>
              </a:solidFill>
            </a:rPr>
            <a:t>материальный</a:t>
          </a:r>
          <a:endParaRPr lang="ru-RU" sz="1600" b="1" dirty="0">
            <a:solidFill>
              <a:schemeClr val="tx1"/>
            </a:solidFill>
          </a:endParaRPr>
        </a:p>
      </dgm:t>
    </dgm:pt>
    <dgm:pt modelId="{554131AE-AB06-44F6-82B0-AD9A81AB46FA}" type="parTrans" cxnId="{C16ECE18-6345-41EE-917D-FD14DF09BA9B}">
      <dgm:prSet/>
      <dgm:spPr/>
      <dgm:t>
        <a:bodyPr/>
        <a:lstStyle/>
        <a:p>
          <a:endParaRPr lang="ru-RU" sz="1600" b="1">
            <a:solidFill>
              <a:schemeClr val="tx1"/>
            </a:solidFill>
          </a:endParaRPr>
        </a:p>
      </dgm:t>
    </dgm:pt>
    <dgm:pt modelId="{04E23D06-E04E-4DB9-9791-1662E98480F2}" type="sibTrans" cxnId="{C16ECE18-6345-41EE-917D-FD14DF09BA9B}">
      <dgm:prSet/>
      <dgm:spPr/>
      <dgm:t>
        <a:bodyPr/>
        <a:lstStyle/>
        <a:p>
          <a:endParaRPr lang="ru-RU" sz="1600" b="1">
            <a:solidFill>
              <a:schemeClr val="tx1"/>
            </a:solidFill>
          </a:endParaRPr>
        </a:p>
      </dgm:t>
    </dgm:pt>
    <dgm:pt modelId="{402D2554-59D2-4923-9507-1771FFD37948}">
      <dgm:prSet phldrT="[Текст]" custT="1"/>
      <dgm:spPr/>
      <dgm:t>
        <a:bodyPr/>
        <a:lstStyle/>
        <a:p>
          <a:r>
            <a:rPr lang="ru-RU" sz="1600" b="1" dirty="0" smtClean="0">
              <a:solidFill>
                <a:schemeClr val="tx1"/>
              </a:solidFill>
            </a:rPr>
            <a:t>организационный</a:t>
          </a:r>
          <a:endParaRPr lang="ru-RU" sz="1600" b="1" dirty="0">
            <a:solidFill>
              <a:schemeClr val="tx1"/>
            </a:solidFill>
          </a:endParaRPr>
        </a:p>
      </dgm:t>
    </dgm:pt>
    <dgm:pt modelId="{A4773740-F241-4F10-96F9-64B48F5639D4}" type="parTrans" cxnId="{215F2CD3-939C-4188-98D6-CBB6BCF801D8}">
      <dgm:prSet/>
      <dgm:spPr/>
      <dgm:t>
        <a:bodyPr/>
        <a:lstStyle/>
        <a:p>
          <a:endParaRPr lang="ru-RU" sz="1600" b="1">
            <a:solidFill>
              <a:schemeClr val="tx1"/>
            </a:solidFill>
          </a:endParaRPr>
        </a:p>
      </dgm:t>
    </dgm:pt>
    <dgm:pt modelId="{38E2D38A-50D1-49EA-AC73-C37F21E2B550}" type="sibTrans" cxnId="{215F2CD3-939C-4188-98D6-CBB6BCF801D8}">
      <dgm:prSet/>
      <dgm:spPr/>
      <dgm:t>
        <a:bodyPr/>
        <a:lstStyle/>
        <a:p>
          <a:endParaRPr lang="ru-RU" sz="1600" b="1">
            <a:solidFill>
              <a:schemeClr val="tx1"/>
            </a:solidFill>
          </a:endParaRPr>
        </a:p>
      </dgm:t>
    </dgm:pt>
    <dgm:pt modelId="{B7502D72-71F9-441F-9BDE-7AA6E9967F8E}">
      <dgm:prSet phldrT="[Текст]" custT="1"/>
      <dgm:spPr/>
      <dgm:t>
        <a:bodyPr/>
        <a:lstStyle/>
        <a:p>
          <a:r>
            <a:rPr lang="ru-RU" sz="1600" b="1" dirty="0" smtClean="0">
              <a:solidFill>
                <a:schemeClr val="tx1"/>
              </a:solidFill>
            </a:rPr>
            <a:t>психологический</a:t>
          </a:r>
          <a:endParaRPr lang="ru-RU" sz="1600" b="1" dirty="0">
            <a:solidFill>
              <a:schemeClr val="tx1"/>
            </a:solidFill>
          </a:endParaRPr>
        </a:p>
      </dgm:t>
    </dgm:pt>
    <dgm:pt modelId="{8EF89B30-0508-4A6C-8E5E-A5631916C46F}" type="parTrans" cxnId="{1A584B81-8019-4135-BFBE-9F28F2F862DF}">
      <dgm:prSet/>
      <dgm:spPr/>
      <dgm:t>
        <a:bodyPr/>
        <a:lstStyle/>
        <a:p>
          <a:endParaRPr lang="ru-RU" sz="1600" b="1">
            <a:solidFill>
              <a:schemeClr val="tx1"/>
            </a:solidFill>
          </a:endParaRPr>
        </a:p>
      </dgm:t>
    </dgm:pt>
    <dgm:pt modelId="{56F6D6C2-42FB-4792-88AC-79F41D749EFE}" type="sibTrans" cxnId="{1A584B81-8019-4135-BFBE-9F28F2F862DF}">
      <dgm:prSet/>
      <dgm:spPr/>
      <dgm:t>
        <a:bodyPr/>
        <a:lstStyle/>
        <a:p>
          <a:endParaRPr lang="ru-RU" sz="1600" b="1">
            <a:solidFill>
              <a:schemeClr val="tx1"/>
            </a:solidFill>
          </a:endParaRPr>
        </a:p>
      </dgm:t>
    </dgm:pt>
    <dgm:pt modelId="{AF255EE6-4F23-4555-BAF6-94EB7EAB1CE6}">
      <dgm:prSet custT="1"/>
      <dgm:spPr/>
      <dgm:t>
        <a:bodyPr/>
        <a:lstStyle/>
        <a:p>
          <a:r>
            <a:rPr lang="ru-RU" sz="1600" b="1" dirty="0" smtClean="0">
              <a:solidFill>
                <a:schemeClr val="tx1"/>
              </a:solidFill>
            </a:rPr>
            <a:t>педагогический</a:t>
          </a:r>
          <a:endParaRPr lang="ru-RU" sz="1600" b="1" dirty="0">
            <a:solidFill>
              <a:schemeClr val="tx1"/>
            </a:solidFill>
          </a:endParaRPr>
        </a:p>
      </dgm:t>
    </dgm:pt>
    <dgm:pt modelId="{D84E9D7A-6C77-4FFB-8FA3-59B3F094A9D2}" type="parTrans" cxnId="{626B78D6-99CD-4373-8887-8EDD17F94036}">
      <dgm:prSet/>
      <dgm:spPr/>
      <dgm:t>
        <a:bodyPr/>
        <a:lstStyle/>
        <a:p>
          <a:endParaRPr lang="ru-RU" sz="1600" b="1">
            <a:solidFill>
              <a:schemeClr val="tx1"/>
            </a:solidFill>
          </a:endParaRPr>
        </a:p>
      </dgm:t>
    </dgm:pt>
    <dgm:pt modelId="{04B022E4-043C-4857-9627-126C22FF6EBD}" type="sibTrans" cxnId="{626B78D6-99CD-4373-8887-8EDD17F94036}">
      <dgm:prSet/>
      <dgm:spPr/>
      <dgm:t>
        <a:bodyPr/>
        <a:lstStyle/>
        <a:p>
          <a:endParaRPr lang="ru-RU" sz="1600" b="1">
            <a:solidFill>
              <a:schemeClr val="tx1"/>
            </a:solidFill>
          </a:endParaRPr>
        </a:p>
      </dgm:t>
    </dgm:pt>
    <dgm:pt modelId="{C7266FB7-51C3-4D22-B1EC-3136A4A575A5}">
      <dgm:prSet custT="1"/>
      <dgm:spPr/>
      <dgm:t>
        <a:bodyPr/>
        <a:lstStyle/>
        <a:p>
          <a:r>
            <a:rPr lang="ru-RU" sz="1600" b="1" dirty="0" smtClean="0">
              <a:solidFill>
                <a:schemeClr val="tx1"/>
              </a:solidFill>
            </a:rPr>
            <a:t>технологический</a:t>
          </a:r>
          <a:endParaRPr lang="ru-RU" sz="1600" b="1" dirty="0">
            <a:solidFill>
              <a:schemeClr val="tx1"/>
            </a:solidFill>
          </a:endParaRPr>
        </a:p>
      </dgm:t>
    </dgm:pt>
    <dgm:pt modelId="{B4774E4B-21B0-44B8-8996-F70F22BBAEB9}" type="parTrans" cxnId="{302F0E0A-4ED7-496E-9CC8-26323A77DBDE}">
      <dgm:prSet/>
      <dgm:spPr/>
      <dgm:t>
        <a:bodyPr/>
        <a:lstStyle/>
        <a:p>
          <a:endParaRPr lang="ru-RU" sz="1600" b="1">
            <a:solidFill>
              <a:schemeClr val="tx1"/>
            </a:solidFill>
          </a:endParaRPr>
        </a:p>
      </dgm:t>
    </dgm:pt>
    <dgm:pt modelId="{1B0DD6CD-D47C-4B3B-BB52-024E23CF92C1}" type="sibTrans" cxnId="{302F0E0A-4ED7-496E-9CC8-26323A77DBDE}">
      <dgm:prSet/>
      <dgm:spPr/>
      <dgm:t>
        <a:bodyPr/>
        <a:lstStyle/>
        <a:p>
          <a:endParaRPr lang="ru-RU" sz="1600" b="1">
            <a:solidFill>
              <a:schemeClr val="tx1"/>
            </a:solidFill>
          </a:endParaRPr>
        </a:p>
      </dgm:t>
    </dgm:pt>
    <dgm:pt modelId="{467A361B-F67A-4DFF-A5F4-EB9319CFF8C5}" type="pres">
      <dgm:prSet presAssocID="{173112F7-3A8D-4D99-8FD1-DB3E9812D7BC}" presName="CompostProcess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2687187-BE60-48C4-BFC5-B074D2B0FD98}" type="pres">
      <dgm:prSet presAssocID="{173112F7-3A8D-4D99-8FD1-DB3E9812D7BC}" presName="arrow" presStyleLbl="bgShp" presStyleIdx="0" presStyleCnt="1"/>
      <dgm:spPr/>
    </dgm:pt>
    <dgm:pt modelId="{D5A4D40B-D627-4128-83EB-BA7854FBED03}" type="pres">
      <dgm:prSet presAssocID="{173112F7-3A8D-4D99-8FD1-DB3E9812D7BC}" presName="linearProcess" presStyleCnt="0"/>
      <dgm:spPr/>
    </dgm:pt>
    <dgm:pt modelId="{51A6403D-86D4-45B4-A524-B9ED4CFD3FCC}" type="pres">
      <dgm:prSet presAssocID="{C9C56FC3-F850-4F82-8305-1D175E3EB87F}" presName="textNode" presStyleLbl="node1" presStyleIdx="0" presStyleCnt="5" custScaleX="26404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3F17A6B-5BED-4547-BA0E-000001086495}" type="pres">
      <dgm:prSet presAssocID="{04E23D06-E04E-4DB9-9791-1662E98480F2}" presName="sibTrans" presStyleCnt="0"/>
      <dgm:spPr/>
    </dgm:pt>
    <dgm:pt modelId="{18B958E7-FDC4-42D4-8D4A-B90DEDC16203}" type="pres">
      <dgm:prSet presAssocID="{402D2554-59D2-4923-9507-1771FFD37948}" presName="textNode" presStyleLbl="node1" presStyleIdx="1" presStyleCnt="5" custScaleX="319674" custLinFactNeighborX="-874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24005D5-39F6-4DC7-B442-FEE5DA892871}" type="pres">
      <dgm:prSet presAssocID="{38E2D38A-50D1-49EA-AC73-C37F21E2B550}" presName="sibTrans" presStyleCnt="0"/>
      <dgm:spPr/>
    </dgm:pt>
    <dgm:pt modelId="{5F9C8AFA-CD77-4F7B-A99F-30FB1BD6EE4D}" type="pres">
      <dgm:prSet presAssocID="{AF255EE6-4F23-4555-BAF6-94EB7EAB1CE6}" presName="textNode" presStyleLbl="node1" presStyleIdx="2" presStyleCnt="5" custScaleX="278259" custLinFactNeighborX="-7994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8DD2965-1AFD-4E29-886D-6B10A1953A9D}" type="pres">
      <dgm:prSet presAssocID="{04B022E4-043C-4857-9627-126C22FF6EBD}" presName="sibTrans" presStyleCnt="0"/>
      <dgm:spPr/>
    </dgm:pt>
    <dgm:pt modelId="{C9DB412A-4E78-43E3-9707-B1E83C531CD2}" type="pres">
      <dgm:prSet presAssocID="{B7502D72-71F9-441F-9BDE-7AA6E9967F8E}" presName="textNode" presStyleLbl="node1" presStyleIdx="3" presStyleCnt="5" custScaleX="298041" custLinFactX="-8162" custLinFactNeighborX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BFF9290-5DEA-405E-9107-E6AC518E8737}" type="pres">
      <dgm:prSet presAssocID="{56F6D6C2-42FB-4792-88AC-79F41D749EFE}" presName="sibTrans" presStyleCnt="0"/>
      <dgm:spPr/>
    </dgm:pt>
    <dgm:pt modelId="{8694ED73-4FB9-4C7C-A7F6-6FA3D43D8740}" type="pres">
      <dgm:prSet presAssocID="{C7266FB7-51C3-4D22-B1EC-3136A4A575A5}" presName="textNode" presStyleLbl="node1" presStyleIdx="4" presStyleCnt="5" custScaleX="307236" custLinFactX="-14803" custLinFactNeighborX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02F0E0A-4ED7-496E-9CC8-26323A77DBDE}" srcId="{173112F7-3A8D-4D99-8FD1-DB3E9812D7BC}" destId="{C7266FB7-51C3-4D22-B1EC-3136A4A575A5}" srcOrd="4" destOrd="0" parTransId="{B4774E4B-21B0-44B8-8996-F70F22BBAEB9}" sibTransId="{1B0DD6CD-D47C-4B3B-BB52-024E23CF92C1}"/>
    <dgm:cxn modelId="{626B78D6-99CD-4373-8887-8EDD17F94036}" srcId="{173112F7-3A8D-4D99-8FD1-DB3E9812D7BC}" destId="{AF255EE6-4F23-4555-BAF6-94EB7EAB1CE6}" srcOrd="2" destOrd="0" parTransId="{D84E9D7A-6C77-4FFB-8FA3-59B3F094A9D2}" sibTransId="{04B022E4-043C-4857-9627-126C22FF6EBD}"/>
    <dgm:cxn modelId="{B8DD8CEA-E738-44ED-AAD2-A03525CBF32F}" type="presOf" srcId="{C7266FB7-51C3-4D22-B1EC-3136A4A575A5}" destId="{8694ED73-4FB9-4C7C-A7F6-6FA3D43D8740}" srcOrd="0" destOrd="0" presId="urn:microsoft.com/office/officeart/2005/8/layout/hProcess9"/>
    <dgm:cxn modelId="{C16ECE18-6345-41EE-917D-FD14DF09BA9B}" srcId="{173112F7-3A8D-4D99-8FD1-DB3E9812D7BC}" destId="{C9C56FC3-F850-4F82-8305-1D175E3EB87F}" srcOrd="0" destOrd="0" parTransId="{554131AE-AB06-44F6-82B0-AD9A81AB46FA}" sibTransId="{04E23D06-E04E-4DB9-9791-1662E98480F2}"/>
    <dgm:cxn modelId="{1333749A-A365-4A44-B907-B4E7A8F3E37A}" type="presOf" srcId="{402D2554-59D2-4923-9507-1771FFD37948}" destId="{18B958E7-FDC4-42D4-8D4A-B90DEDC16203}" srcOrd="0" destOrd="0" presId="urn:microsoft.com/office/officeart/2005/8/layout/hProcess9"/>
    <dgm:cxn modelId="{215F2CD3-939C-4188-98D6-CBB6BCF801D8}" srcId="{173112F7-3A8D-4D99-8FD1-DB3E9812D7BC}" destId="{402D2554-59D2-4923-9507-1771FFD37948}" srcOrd="1" destOrd="0" parTransId="{A4773740-F241-4F10-96F9-64B48F5639D4}" sibTransId="{38E2D38A-50D1-49EA-AC73-C37F21E2B550}"/>
    <dgm:cxn modelId="{DA0B4FA2-EC89-4A6E-A4E3-80F731E56F29}" type="presOf" srcId="{173112F7-3A8D-4D99-8FD1-DB3E9812D7BC}" destId="{467A361B-F67A-4DFF-A5F4-EB9319CFF8C5}" srcOrd="0" destOrd="0" presId="urn:microsoft.com/office/officeart/2005/8/layout/hProcess9"/>
    <dgm:cxn modelId="{7D8A7799-2C88-477A-80B5-612920F6D64C}" type="presOf" srcId="{C9C56FC3-F850-4F82-8305-1D175E3EB87F}" destId="{51A6403D-86D4-45B4-A524-B9ED4CFD3FCC}" srcOrd="0" destOrd="0" presId="urn:microsoft.com/office/officeart/2005/8/layout/hProcess9"/>
    <dgm:cxn modelId="{E20C8855-1D24-4471-A441-6DC66D37831B}" type="presOf" srcId="{B7502D72-71F9-441F-9BDE-7AA6E9967F8E}" destId="{C9DB412A-4E78-43E3-9707-B1E83C531CD2}" srcOrd="0" destOrd="0" presId="urn:microsoft.com/office/officeart/2005/8/layout/hProcess9"/>
    <dgm:cxn modelId="{64AF0593-F791-4F43-8210-3FA849CD1562}" type="presOf" srcId="{AF255EE6-4F23-4555-BAF6-94EB7EAB1CE6}" destId="{5F9C8AFA-CD77-4F7B-A99F-30FB1BD6EE4D}" srcOrd="0" destOrd="0" presId="urn:microsoft.com/office/officeart/2005/8/layout/hProcess9"/>
    <dgm:cxn modelId="{1A584B81-8019-4135-BFBE-9F28F2F862DF}" srcId="{173112F7-3A8D-4D99-8FD1-DB3E9812D7BC}" destId="{B7502D72-71F9-441F-9BDE-7AA6E9967F8E}" srcOrd="3" destOrd="0" parTransId="{8EF89B30-0508-4A6C-8E5E-A5631916C46F}" sibTransId="{56F6D6C2-42FB-4792-88AC-79F41D749EFE}"/>
    <dgm:cxn modelId="{EADDA1C4-159D-4B81-808D-DD17ED704D74}" type="presParOf" srcId="{467A361B-F67A-4DFF-A5F4-EB9319CFF8C5}" destId="{92687187-BE60-48C4-BFC5-B074D2B0FD98}" srcOrd="0" destOrd="0" presId="urn:microsoft.com/office/officeart/2005/8/layout/hProcess9"/>
    <dgm:cxn modelId="{B4BFAB1A-4398-4E90-B237-A01E95022D02}" type="presParOf" srcId="{467A361B-F67A-4DFF-A5F4-EB9319CFF8C5}" destId="{D5A4D40B-D627-4128-83EB-BA7854FBED03}" srcOrd="1" destOrd="0" presId="urn:microsoft.com/office/officeart/2005/8/layout/hProcess9"/>
    <dgm:cxn modelId="{A1FFF9D5-5D0D-43AD-A4D5-283BE4B2E344}" type="presParOf" srcId="{D5A4D40B-D627-4128-83EB-BA7854FBED03}" destId="{51A6403D-86D4-45B4-A524-B9ED4CFD3FCC}" srcOrd="0" destOrd="0" presId="urn:microsoft.com/office/officeart/2005/8/layout/hProcess9"/>
    <dgm:cxn modelId="{4D91633F-2D68-41EE-B91A-91C1398DBD47}" type="presParOf" srcId="{D5A4D40B-D627-4128-83EB-BA7854FBED03}" destId="{83F17A6B-5BED-4547-BA0E-000001086495}" srcOrd="1" destOrd="0" presId="urn:microsoft.com/office/officeart/2005/8/layout/hProcess9"/>
    <dgm:cxn modelId="{366737DB-5A91-4130-86A2-4106DB2B9119}" type="presParOf" srcId="{D5A4D40B-D627-4128-83EB-BA7854FBED03}" destId="{18B958E7-FDC4-42D4-8D4A-B90DEDC16203}" srcOrd="2" destOrd="0" presId="urn:microsoft.com/office/officeart/2005/8/layout/hProcess9"/>
    <dgm:cxn modelId="{698DDB9D-8C9D-435E-8B72-A06EAEF396F9}" type="presParOf" srcId="{D5A4D40B-D627-4128-83EB-BA7854FBED03}" destId="{E24005D5-39F6-4DC7-B442-FEE5DA892871}" srcOrd="3" destOrd="0" presId="urn:microsoft.com/office/officeart/2005/8/layout/hProcess9"/>
    <dgm:cxn modelId="{769F5E6A-8A79-42A4-976C-C2A4E5659144}" type="presParOf" srcId="{D5A4D40B-D627-4128-83EB-BA7854FBED03}" destId="{5F9C8AFA-CD77-4F7B-A99F-30FB1BD6EE4D}" srcOrd="4" destOrd="0" presId="urn:microsoft.com/office/officeart/2005/8/layout/hProcess9"/>
    <dgm:cxn modelId="{E28E6D33-C478-4DB8-BF0D-613E475FE68A}" type="presParOf" srcId="{D5A4D40B-D627-4128-83EB-BA7854FBED03}" destId="{28DD2965-1AFD-4E29-886D-6B10A1953A9D}" srcOrd="5" destOrd="0" presId="urn:microsoft.com/office/officeart/2005/8/layout/hProcess9"/>
    <dgm:cxn modelId="{F0C46F41-24B4-4E05-8FFB-81F9BFEDDB13}" type="presParOf" srcId="{D5A4D40B-D627-4128-83EB-BA7854FBED03}" destId="{C9DB412A-4E78-43E3-9707-B1E83C531CD2}" srcOrd="6" destOrd="0" presId="urn:microsoft.com/office/officeart/2005/8/layout/hProcess9"/>
    <dgm:cxn modelId="{7A8C45E1-6B1B-4C1E-9268-50C1AA3954BF}" type="presParOf" srcId="{D5A4D40B-D627-4128-83EB-BA7854FBED03}" destId="{7BFF9290-5DEA-405E-9107-E6AC518E8737}" srcOrd="7" destOrd="0" presId="urn:microsoft.com/office/officeart/2005/8/layout/hProcess9"/>
    <dgm:cxn modelId="{E0B29ABA-7FF9-4D4F-B455-0717C0D850BA}" type="presParOf" srcId="{D5A4D40B-D627-4128-83EB-BA7854FBED03}" destId="{8694ED73-4FB9-4C7C-A7F6-6FA3D43D8740}" srcOrd="8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3DEA1A2-3BF4-4CD7-9D19-7EACC76EF16F}" type="doc">
      <dgm:prSet loTypeId="urn:microsoft.com/office/officeart/2005/8/layout/venn1" loCatId="relationship" qsTypeId="urn:microsoft.com/office/officeart/2005/8/quickstyle/simple1" qsCatId="simple" csTypeId="urn:microsoft.com/office/officeart/2005/8/colors/colorful5" csCatId="colorful" phldr="1"/>
      <dgm:spPr/>
    </dgm:pt>
    <dgm:pt modelId="{A7DFD71E-BF45-4F69-B187-0C0DA49011D6}">
      <dgm:prSet phldrT="[Текст]" custT="1"/>
      <dgm:spPr/>
      <dgm:t>
        <a:bodyPr/>
        <a:lstStyle/>
        <a:p>
          <a:r>
            <a:rPr lang="ru-RU" sz="1800" b="1" dirty="0" smtClean="0"/>
            <a:t>практико-ориентированность</a:t>
          </a:r>
          <a:endParaRPr lang="ru-RU" sz="1800" b="1" dirty="0"/>
        </a:p>
      </dgm:t>
    </dgm:pt>
    <dgm:pt modelId="{E2C5AC3D-3562-455F-BBA1-50D031C093BC}" type="parTrans" cxnId="{61982E09-5CDB-4677-858C-BECA889DD770}">
      <dgm:prSet/>
      <dgm:spPr/>
      <dgm:t>
        <a:bodyPr/>
        <a:lstStyle/>
        <a:p>
          <a:endParaRPr lang="ru-RU" sz="1800" b="1">
            <a:solidFill>
              <a:schemeClr val="tx1"/>
            </a:solidFill>
          </a:endParaRPr>
        </a:p>
      </dgm:t>
    </dgm:pt>
    <dgm:pt modelId="{A2DAD9B5-0EAE-465B-A439-45CAAA8AD316}" type="sibTrans" cxnId="{61982E09-5CDB-4677-858C-BECA889DD770}">
      <dgm:prSet/>
      <dgm:spPr/>
      <dgm:t>
        <a:bodyPr/>
        <a:lstStyle/>
        <a:p>
          <a:endParaRPr lang="ru-RU" sz="1800" b="1">
            <a:solidFill>
              <a:schemeClr val="tx1"/>
            </a:solidFill>
          </a:endParaRPr>
        </a:p>
      </dgm:t>
    </dgm:pt>
    <dgm:pt modelId="{9C5C3DCD-4BFA-48C6-8EDB-BCB9FD459CF4}">
      <dgm:prSet phldrT="[Текст]" custT="1"/>
      <dgm:spPr/>
      <dgm:t>
        <a:bodyPr/>
        <a:lstStyle/>
        <a:p>
          <a:r>
            <a:rPr lang="ru-RU" sz="1800" b="1" dirty="0" smtClean="0"/>
            <a:t>открытость образовательной среды</a:t>
          </a:r>
          <a:endParaRPr lang="ru-RU" sz="1800" b="1" dirty="0"/>
        </a:p>
      </dgm:t>
    </dgm:pt>
    <dgm:pt modelId="{63355E48-C0EF-4D4A-BB06-E471A57465AB}" type="parTrans" cxnId="{A0EC6C4A-50EA-4AE5-BBB5-3AF5FEEAE0A7}">
      <dgm:prSet/>
      <dgm:spPr/>
      <dgm:t>
        <a:bodyPr/>
        <a:lstStyle/>
        <a:p>
          <a:endParaRPr lang="ru-RU" sz="1800" b="1">
            <a:solidFill>
              <a:schemeClr val="tx1"/>
            </a:solidFill>
          </a:endParaRPr>
        </a:p>
      </dgm:t>
    </dgm:pt>
    <dgm:pt modelId="{C85409E9-2176-4F45-AB00-08787CE68F3E}" type="sibTrans" cxnId="{A0EC6C4A-50EA-4AE5-BBB5-3AF5FEEAE0A7}">
      <dgm:prSet/>
      <dgm:spPr/>
      <dgm:t>
        <a:bodyPr/>
        <a:lstStyle/>
        <a:p>
          <a:endParaRPr lang="ru-RU" sz="1800" b="1">
            <a:solidFill>
              <a:schemeClr val="tx1"/>
            </a:solidFill>
          </a:endParaRPr>
        </a:p>
      </dgm:t>
    </dgm:pt>
    <dgm:pt modelId="{A82D4AA3-FAE5-4AF1-8406-B108CD862C6B}">
      <dgm:prSet phldrT="[Текст]" custT="1"/>
      <dgm:spPr/>
      <dgm:t>
        <a:bodyPr/>
        <a:lstStyle/>
        <a:p>
          <a:r>
            <a:rPr lang="ru-RU" sz="1800" b="1" dirty="0" smtClean="0"/>
            <a:t>единство методологии</a:t>
          </a:r>
          <a:endParaRPr lang="ru-RU" sz="1800" b="1" dirty="0"/>
        </a:p>
      </dgm:t>
    </dgm:pt>
    <dgm:pt modelId="{B2254588-F7B0-4A94-8BBD-9268A1F71749}" type="parTrans" cxnId="{8E3C6E3B-33E8-4033-89C2-38AC670C1E72}">
      <dgm:prSet/>
      <dgm:spPr/>
      <dgm:t>
        <a:bodyPr/>
        <a:lstStyle/>
        <a:p>
          <a:endParaRPr lang="ru-RU" sz="1800" b="1">
            <a:solidFill>
              <a:schemeClr val="tx1"/>
            </a:solidFill>
          </a:endParaRPr>
        </a:p>
      </dgm:t>
    </dgm:pt>
    <dgm:pt modelId="{21FC5A78-EEF9-4DF3-8B26-0FE03966E855}" type="sibTrans" cxnId="{8E3C6E3B-33E8-4033-89C2-38AC670C1E72}">
      <dgm:prSet/>
      <dgm:spPr/>
      <dgm:t>
        <a:bodyPr/>
        <a:lstStyle/>
        <a:p>
          <a:endParaRPr lang="ru-RU" sz="1800" b="1">
            <a:solidFill>
              <a:schemeClr val="tx1"/>
            </a:solidFill>
          </a:endParaRPr>
        </a:p>
      </dgm:t>
    </dgm:pt>
    <dgm:pt modelId="{2291B8E8-6A24-4639-8E58-7F1835ACCBD6}">
      <dgm:prSet custT="1"/>
      <dgm:spPr/>
      <dgm:t>
        <a:bodyPr/>
        <a:lstStyle/>
        <a:p>
          <a:r>
            <a:rPr lang="ru-RU" sz="1800" b="1" dirty="0" smtClean="0"/>
            <a:t>непрерывность</a:t>
          </a:r>
          <a:endParaRPr lang="ru-RU" sz="1800" b="1" dirty="0"/>
        </a:p>
      </dgm:t>
    </dgm:pt>
    <dgm:pt modelId="{E06EA5D1-A366-47CB-8201-3F4072A87EF2}" type="parTrans" cxnId="{123AB49B-1687-4BE5-9855-B2E3AC7096CC}">
      <dgm:prSet/>
      <dgm:spPr/>
      <dgm:t>
        <a:bodyPr/>
        <a:lstStyle/>
        <a:p>
          <a:endParaRPr lang="ru-RU" sz="1800" b="1">
            <a:solidFill>
              <a:schemeClr val="tx1"/>
            </a:solidFill>
          </a:endParaRPr>
        </a:p>
      </dgm:t>
    </dgm:pt>
    <dgm:pt modelId="{D6F01BA9-2D1B-4C84-A38B-C2E327038FC0}" type="sibTrans" cxnId="{123AB49B-1687-4BE5-9855-B2E3AC7096CC}">
      <dgm:prSet/>
      <dgm:spPr/>
      <dgm:t>
        <a:bodyPr/>
        <a:lstStyle/>
        <a:p>
          <a:endParaRPr lang="ru-RU" sz="1800" b="1">
            <a:solidFill>
              <a:schemeClr val="tx1"/>
            </a:solidFill>
          </a:endParaRPr>
        </a:p>
      </dgm:t>
    </dgm:pt>
    <dgm:pt modelId="{B5727027-5050-4C65-901C-69B7E20DF27F}">
      <dgm:prSet custT="1"/>
      <dgm:spPr/>
      <dgm:t>
        <a:bodyPr/>
        <a:lstStyle/>
        <a:p>
          <a:r>
            <a:rPr lang="ru-RU" sz="1800" b="1" dirty="0" smtClean="0"/>
            <a:t>адаптивность</a:t>
          </a:r>
          <a:endParaRPr lang="ru-RU" sz="1800" b="1" dirty="0"/>
        </a:p>
      </dgm:t>
    </dgm:pt>
    <dgm:pt modelId="{B4A45B84-3A34-4F29-9CBA-C6661A5F5A46}" type="parTrans" cxnId="{5EA0BCF7-71AF-4B2E-92E3-87539A47E095}">
      <dgm:prSet/>
      <dgm:spPr/>
      <dgm:t>
        <a:bodyPr/>
        <a:lstStyle/>
        <a:p>
          <a:endParaRPr lang="ru-RU" sz="1800" b="1">
            <a:solidFill>
              <a:schemeClr val="tx1"/>
            </a:solidFill>
          </a:endParaRPr>
        </a:p>
      </dgm:t>
    </dgm:pt>
    <dgm:pt modelId="{53083EAD-7936-4416-9BFA-E2C9B8F4ACE1}" type="sibTrans" cxnId="{5EA0BCF7-71AF-4B2E-92E3-87539A47E095}">
      <dgm:prSet/>
      <dgm:spPr/>
      <dgm:t>
        <a:bodyPr/>
        <a:lstStyle/>
        <a:p>
          <a:endParaRPr lang="ru-RU" sz="1800" b="1">
            <a:solidFill>
              <a:schemeClr val="tx1"/>
            </a:solidFill>
          </a:endParaRPr>
        </a:p>
      </dgm:t>
    </dgm:pt>
    <dgm:pt modelId="{A2C7B81F-7AC9-455F-8B34-EDF5A085A20F}">
      <dgm:prSet custT="1"/>
      <dgm:spPr/>
      <dgm:t>
        <a:bodyPr/>
        <a:lstStyle/>
        <a:p>
          <a:r>
            <a:rPr lang="ru-RU" sz="1800" b="1" dirty="0" smtClean="0"/>
            <a:t>насыщенность</a:t>
          </a:r>
          <a:endParaRPr lang="ru-RU" sz="1800" b="1" dirty="0"/>
        </a:p>
      </dgm:t>
    </dgm:pt>
    <dgm:pt modelId="{B7CDA857-B095-4652-8B3F-5EA757F30650}" type="parTrans" cxnId="{A16860BD-A281-4B5F-B299-1449DB64CF16}">
      <dgm:prSet/>
      <dgm:spPr/>
      <dgm:t>
        <a:bodyPr/>
        <a:lstStyle/>
        <a:p>
          <a:endParaRPr lang="ru-RU" sz="1800" b="1">
            <a:solidFill>
              <a:schemeClr val="tx1"/>
            </a:solidFill>
          </a:endParaRPr>
        </a:p>
      </dgm:t>
    </dgm:pt>
    <dgm:pt modelId="{7C822689-971C-42AC-9D2A-7CD13C0C2FC2}" type="sibTrans" cxnId="{A16860BD-A281-4B5F-B299-1449DB64CF16}">
      <dgm:prSet/>
      <dgm:spPr/>
      <dgm:t>
        <a:bodyPr/>
        <a:lstStyle/>
        <a:p>
          <a:endParaRPr lang="ru-RU" sz="1800" b="1">
            <a:solidFill>
              <a:schemeClr val="tx1"/>
            </a:solidFill>
          </a:endParaRPr>
        </a:p>
      </dgm:t>
    </dgm:pt>
    <dgm:pt modelId="{541E80A6-909E-4672-BB44-33D58087748C}" type="pres">
      <dgm:prSet presAssocID="{E3DEA1A2-3BF4-4CD7-9D19-7EACC76EF16F}" presName="compositeShape" presStyleCnt="0">
        <dgm:presLayoutVars>
          <dgm:chMax val="7"/>
          <dgm:dir/>
          <dgm:resizeHandles val="exact"/>
        </dgm:presLayoutVars>
      </dgm:prSet>
      <dgm:spPr/>
    </dgm:pt>
    <dgm:pt modelId="{E8A42488-E17B-42A5-8066-162BAE9545F2}" type="pres">
      <dgm:prSet presAssocID="{A7DFD71E-BF45-4F69-B187-0C0DA49011D6}" presName="circ1" presStyleLbl="vennNode1" presStyleIdx="0" presStyleCnt="6"/>
      <dgm:spPr/>
    </dgm:pt>
    <dgm:pt modelId="{E2E062BA-593D-4D23-8F31-60E053AA1B68}" type="pres">
      <dgm:prSet presAssocID="{A7DFD71E-BF45-4F69-B187-0C0DA49011D6}" presName="circ1Tx" presStyleLbl="revTx" presStyleIdx="0" presStyleCnt="0" custScaleX="212237" custScaleY="41288" custLinFactNeighborX="-2270" custLinFactNeighborY="1993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FE8D94F-67A0-4AB9-853D-636EC894EF27}" type="pres">
      <dgm:prSet presAssocID="{2291B8E8-6A24-4639-8E58-7F1835ACCBD6}" presName="circ2" presStyleLbl="vennNode1" presStyleIdx="1" presStyleCnt="6"/>
      <dgm:spPr/>
    </dgm:pt>
    <dgm:pt modelId="{00EC7607-E175-47C7-A80A-2981C82D2509}" type="pres">
      <dgm:prSet presAssocID="{2291B8E8-6A24-4639-8E58-7F1835ACCBD6}" presName="circ2Tx" presStyleLbl="revTx" presStyleIdx="0" presStyleCnt="0" custScaleX="13253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13E7F30-EF27-4312-B496-E49B4CC630BE}" type="pres">
      <dgm:prSet presAssocID="{A2C7B81F-7AC9-455F-8B34-EDF5A085A20F}" presName="circ3" presStyleLbl="vennNode1" presStyleIdx="2" presStyleCnt="6"/>
      <dgm:spPr/>
    </dgm:pt>
    <dgm:pt modelId="{89142F04-BFED-4659-9904-CB3AC84886B3}" type="pres">
      <dgm:prSet presAssocID="{A2C7B81F-7AC9-455F-8B34-EDF5A085A20F}" presName="circ3Tx" presStyleLbl="revTx" presStyleIdx="0" presStyleCnt="0" custScaleX="15119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761D97A-581A-4DDC-B67A-8DFE2E84F780}" type="pres">
      <dgm:prSet presAssocID="{B5727027-5050-4C65-901C-69B7E20DF27F}" presName="circ4" presStyleLbl="vennNode1" presStyleIdx="3" presStyleCnt="6"/>
      <dgm:spPr/>
    </dgm:pt>
    <dgm:pt modelId="{7D4C7490-AD4F-4BF7-BB18-11E7F00C3E95}" type="pres">
      <dgm:prSet presAssocID="{B5727027-5050-4C65-901C-69B7E20DF27F}" presName="circ4Tx" presStyleLbl="revTx" presStyleIdx="0" presStyleCnt="0" custLinFactNeighborX="7598" custLinFactNeighborY="-3095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AC15C03-58B7-4926-B52F-10482DAA5ADB}" type="pres">
      <dgm:prSet presAssocID="{9C5C3DCD-4BFA-48C6-8EDB-BCB9FD459CF4}" presName="circ5" presStyleLbl="vennNode1" presStyleIdx="4" presStyleCnt="6"/>
      <dgm:spPr/>
    </dgm:pt>
    <dgm:pt modelId="{8CAC1FFA-D4B7-4B76-8B97-FCD2E128616B}" type="pres">
      <dgm:prSet presAssocID="{9C5C3DCD-4BFA-48C6-8EDB-BCB9FD459CF4}" presName="circ5Tx" presStyleLbl="revTx" presStyleIdx="0" presStyleCnt="0" custScaleX="17943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E626999-EBE7-4B78-834E-2458430C8B73}" type="pres">
      <dgm:prSet presAssocID="{A82D4AA3-FAE5-4AF1-8406-B108CD862C6B}" presName="circ6" presStyleLbl="vennNode1" presStyleIdx="5" presStyleCnt="6"/>
      <dgm:spPr/>
    </dgm:pt>
    <dgm:pt modelId="{1E93442A-19C1-4093-9E44-6417DFBF9FD7}" type="pres">
      <dgm:prSet presAssocID="{A82D4AA3-FAE5-4AF1-8406-B108CD862C6B}" presName="circ6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737E7BC-5BAB-4B64-AA73-36848F50C083}" type="presOf" srcId="{A82D4AA3-FAE5-4AF1-8406-B108CD862C6B}" destId="{1E93442A-19C1-4093-9E44-6417DFBF9FD7}" srcOrd="0" destOrd="0" presId="urn:microsoft.com/office/officeart/2005/8/layout/venn1"/>
    <dgm:cxn modelId="{174D3608-2A90-415C-8884-5F1B4C6D3EA5}" type="presOf" srcId="{B5727027-5050-4C65-901C-69B7E20DF27F}" destId="{7D4C7490-AD4F-4BF7-BB18-11E7F00C3E95}" srcOrd="0" destOrd="0" presId="urn:microsoft.com/office/officeart/2005/8/layout/venn1"/>
    <dgm:cxn modelId="{61982E09-5CDB-4677-858C-BECA889DD770}" srcId="{E3DEA1A2-3BF4-4CD7-9D19-7EACC76EF16F}" destId="{A7DFD71E-BF45-4F69-B187-0C0DA49011D6}" srcOrd="0" destOrd="0" parTransId="{E2C5AC3D-3562-455F-BBA1-50D031C093BC}" sibTransId="{A2DAD9B5-0EAE-465B-A439-45CAAA8AD316}"/>
    <dgm:cxn modelId="{9AB8B1EA-29AB-4C4D-A1B9-DC163AC7BB58}" type="presOf" srcId="{E3DEA1A2-3BF4-4CD7-9D19-7EACC76EF16F}" destId="{541E80A6-909E-4672-BB44-33D58087748C}" srcOrd="0" destOrd="0" presId="urn:microsoft.com/office/officeart/2005/8/layout/venn1"/>
    <dgm:cxn modelId="{7AEEC6D4-6565-433B-B82E-2B29C41F3DB1}" type="presOf" srcId="{9C5C3DCD-4BFA-48C6-8EDB-BCB9FD459CF4}" destId="{8CAC1FFA-D4B7-4B76-8B97-FCD2E128616B}" srcOrd="0" destOrd="0" presId="urn:microsoft.com/office/officeart/2005/8/layout/venn1"/>
    <dgm:cxn modelId="{A16860BD-A281-4B5F-B299-1449DB64CF16}" srcId="{E3DEA1A2-3BF4-4CD7-9D19-7EACC76EF16F}" destId="{A2C7B81F-7AC9-455F-8B34-EDF5A085A20F}" srcOrd="2" destOrd="0" parTransId="{B7CDA857-B095-4652-8B3F-5EA757F30650}" sibTransId="{7C822689-971C-42AC-9D2A-7CD13C0C2FC2}"/>
    <dgm:cxn modelId="{123AB49B-1687-4BE5-9855-B2E3AC7096CC}" srcId="{E3DEA1A2-3BF4-4CD7-9D19-7EACC76EF16F}" destId="{2291B8E8-6A24-4639-8E58-7F1835ACCBD6}" srcOrd="1" destOrd="0" parTransId="{E06EA5D1-A366-47CB-8201-3F4072A87EF2}" sibTransId="{D6F01BA9-2D1B-4C84-A38B-C2E327038FC0}"/>
    <dgm:cxn modelId="{8E3C6E3B-33E8-4033-89C2-38AC670C1E72}" srcId="{E3DEA1A2-3BF4-4CD7-9D19-7EACC76EF16F}" destId="{A82D4AA3-FAE5-4AF1-8406-B108CD862C6B}" srcOrd="5" destOrd="0" parTransId="{B2254588-F7B0-4A94-8BBD-9268A1F71749}" sibTransId="{21FC5A78-EEF9-4DF3-8B26-0FE03966E855}"/>
    <dgm:cxn modelId="{A0EC6C4A-50EA-4AE5-BBB5-3AF5FEEAE0A7}" srcId="{E3DEA1A2-3BF4-4CD7-9D19-7EACC76EF16F}" destId="{9C5C3DCD-4BFA-48C6-8EDB-BCB9FD459CF4}" srcOrd="4" destOrd="0" parTransId="{63355E48-C0EF-4D4A-BB06-E471A57465AB}" sibTransId="{C85409E9-2176-4F45-AB00-08787CE68F3E}"/>
    <dgm:cxn modelId="{046CA74E-D681-4347-ADFF-4EBD85048A3D}" type="presOf" srcId="{A2C7B81F-7AC9-455F-8B34-EDF5A085A20F}" destId="{89142F04-BFED-4659-9904-CB3AC84886B3}" srcOrd="0" destOrd="0" presId="urn:microsoft.com/office/officeart/2005/8/layout/venn1"/>
    <dgm:cxn modelId="{41414D96-6994-47E2-96A0-D133B4D26871}" type="presOf" srcId="{A7DFD71E-BF45-4F69-B187-0C0DA49011D6}" destId="{E2E062BA-593D-4D23-8F31-60E053AA1B68}" srcOrd="0" destOrd="0" presId="urn:microsoft.com/office/officeart/2005/8/layout/venn1"/>
    <dgm:cxn modelId="{5EA0BCF7-71AF-4B2E-92E3-87539A47E095}" srcId="{E3DEA1A2-3BF4-4CD7-9D19-7EACC76EF16F}" destId="{B5727027-5050-4C65-901C-69B7E20DF27F}" srcOrd="3" destOrd="0" parTransId="{B4A45B84-3A34-4F29-9CBA-C6661A5F5A46}" sibTransId="{53083EAD-7936-4416-9BFA-E2C9B8F4ACE1}"/>
    <dgm:cxn modelId="{7E332BD8-55F5-40E7-9132-8AB0121F4152}" type="presOf" srcId="{2291B8E8-6A24-4639-8E58-7F1835ACCBD6}" destId="{00EC7607-E175-47C7-A80A-2981C82D2509}" srcOrd="0" destOrd="0" presId="urn:microsoft.com/office/officeart/2005/8/layout/venn1"/>
    <dgm:cxn modelId="{BA9BB27D-F95B-44FE-9DB1-FD59C3BD1C23}" type="presParOf" srcId="{541E80A6-909E-4672-BB44-33D58087748C}" destId="{E8A42488-E17B-42A5-8066-162BAE9545F2}" srcOrd="0" destOrd="0" presId="urn:microsoft.com/office/officeart/2005/8/layout/venn1"/>
    <dgm:cxn modelId="{29476D0B-61EA-4ED7-A87E-8471425B00FF}" type="presParOf" srcId="{541E80A6-909E-4672-BB44-33D58087748C}" destId="{E2E062BA-593D-4D23-8F31-60E053AA1B68}" srcOrd="1" destOrd="0" presId="urn:microsoft.com/office/officeart/2005/8/layout/venn1"/>
    <dgm:cxn modelId="{3F9FF224-3584-443A-84CA-904836137306}" type="presParOf" srcId="{541E80A6-909E-4672-BB44-33D58087748C}" destId="{3FE8D94F-67A0-4AB9-853D-636EC894EF27}" srcOrd="2" destOrd="0" presId="urn:microsoft.com/office/officeart/2005/8/layout/venn1"/>
    <dgm:cxn modelId="{8C7C3696-84DE-4EF7-A2D7-E3DA077EFFD4}" type="presParOf" srcId="{541E80A6-909E-4672-BB44-33D58087748C}" destId="{00EC7607-E175-47C7-A80A-2981C82D2509}" srcOrd="3" destOrd="0" presId="urn:microsoft.com/office/officeart/2005/8/layout/venn1"/>
    <dgm:cxn modelId="{C537F64F-EAF5-4037-BD0A-399F8C4BACF3}" type="presParOf" srcId="{541E80A6-909E-4672-BB44-33D58087748C}" destId="{313E7F30-EF27-4312-B496-E49B4CC630BE}" srcOrd="4" destOrd="0" presId="urn:microsoft.com/office/officeart/2005/8/layout/venn1"/>
    <dgm:cxn modelId="{ED294435-4F2F-4177-984C-724B95709467}" type="presParOf" srcId="{541E80A6-909E-4672-BB44-33D58087748C}" destId="{89142F04-BFED-4659-9904-CB3AC84886B3}" srcOrd="5" destOrd="0" presId="urn:microsoft.com/office/officeart/2005/8/layout/venn1"/>
    <dgm:cxn modelId="{C18BD4C1-7D44-46BE-AD56-C228D82F262A}" type="presParOf" srcId="{541E80A6-909E-4672-BB44-33D58087748C}" destId="{B761D97A-581A-4DDC-B67A-8DFE2E84F780}" srcOrd="6" destOrd="0" presId="urn:microsoft.com/office/officeart/2005/8/layout/venn1"/>
    <dgm:cxn modelId="{CD9890C4-FF5E-48C5-871B-1D48F385F4FC}" type="presParOf" srcId="{541E80A6-909E-4672-BB44-33D58087748C}" destId="{7D4C7490-AD4F-4BF7-BB18-11E7F00C3E95}" srcOrd="7" destOrd="0" presId="urn:microsoft.com/office/officeart/2005/8/layout/venn1"/>
    <dgm:cxn modelId="{71969C7C-4F75-4E98-BB8A-605CEC054810}" type="presParOf" srcId="{541E80A6-909E-4672-BB44-33D58087748C}" destId="{8AC15C03-58B7-4926-B52F-10482DAA5ADB}" srcOrd="8" destOrd="0" presId="urn:microsoft.com/office/officeart/2005/8/layout/venn1"/>
    <dgm:cxn modelId="{882E735D-3994-44EB-B345-55891F1DF8CC}" type="presParOf" srcId="{541E80A6-909E-4672-BB44-33D58087748C}" destId="{8CAC1FFA-D4B7-4B76-8B97-FCD2E128616B}" srcOrd="9" destOrd="0" presId="urn:microsoft.com/office/officeart/2005/8/layout/venn1"/>
    <dgm:cxn modelId="{C1CA172D-436A-48B5-811B-CC7FDA3F2DB3}" type="presParOf" srcId="{541E80A6-909E-4672-BB44-33D58087748C}" destId="{4E626999-EBE7-4B78-834E-2458430C8B73}" srcOrd="10" destOrd="0" presId="urn:microsoft.com/office/officeart/2005/8/layout/venn1"/>
    <dgm:cxn modelId="{C3FDC75C-710F-4E68-90F5-92DADC2EFF16}" type="presParOf" srcId="{541E80A6-909E-4672-BB44-33D58087748C}" destId="{1E93442A-19C1-4093-9E44-6417DFBF9FD7}" srcOrd="11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2687187-BE60-48C4-BFC5-B074D2B0FD98}">
      <dsp:nvSpPr>
        <dsp:cNvPr id="0" name=""/>
        <dsp:cNvSpPr/>
      </dsp:nvSpPr>
      <dsp:spPr>
        <a:xfrm>
          <a:off x="672336" y="0"/>
          <a:ext cx="7619814" cy="2160240"/>
        </a:xfrm>
        <a:prstGeom prst="rightArrow">
          <a:avLst/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1A6403D-86D4-45B4-A524-B9ED4CFD3FCC}">
      <dsp:nvSpPr>
        <dsp:cNvPr id="0" name=""/>
        <dsp:cNvSpPr/>
      </dsp:nvSpPr>
      <dsp:spPr>
        <a:xfrm>
          <a:off x="466" y="648072"/>
          <a:ext cx="1542966" cy="864096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tx1"/>
              </a:solidFill>
            </a:rPr>
            <a:t>материальный</a:t>
          </a:r>
          <a:endParaRPr lang="ru-RU" sz="1600" b="1" kern="1200" dirty="0">
            <a:solidFill>
              <a:schemeClr val="tx1"/>
            </a:solidFill>
          </a:endParaRPr>
        </a:p>
      </dsp:txBody>
      <dsp:txXfrm>
        <a:off x="42648" y="690254"/>
        <a:ext cx="1458602" cy="779732"/>
      </dsp:txXfrm>
    </dsp:sp>
    <dsp:sp modelId="{18B958E7-FDC4-42D4-8D4A-B90DEDC16203}">
      <dsp:nvSpPr>
        <dsp:cNvPr id="0" name=""/>
        <dsp:cNvSpPr/>
      </dsp:nvSpPr>
      <dsp:spPr>
        <a:xfrm>
          <a:off x="1632304" y="648072"/>
          <a:ext cx="1868031" cy="864096"/>
        </a:xfrm>
        <a:prstGeom prst="roundRect">
          <a:avLst/>
        </a:prstGeom>
        <a:solidFill>
          <a:schemeClr val="accent5">
            <a:hueOff val="-2483469"/>
            <a:satOff val="9953"/>
            <a:lumOff val="215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tx1"/>
              </a:solidFill>
            </a:rPr>
            <a:t>организационный</a:t>
          </a:r>
          <a:endParaRPr lang="ru-RU" sz="1600" b="1" kern="1200" dirty="0">
            <a:solidFill>
              <a:schemeClr val="tx1"/>
            </a:solidFill>
          </a:endParaRPr>
        </a:p>
      </dsp:txBody>
      <dsp:txXfrm>
        <a:off x="1674486" y="690254"/>
        <a:ext cx="1783667" cy="779732"/>
      </dsp:txXfrm>
    </dsp:sp>
    <dsp:sp modelId="{5F9C8AFA-CD77-4F7B-A99F-30FB1BD6EE4D}">
      <dsp:nvSpPr>
        <dsp:cNvPr id="0" name=""/>
        <dsp:cNvSpPr/>
      </dsp:nvSpPr>
      <dsp:spPr>
        <a:xfrm>
          <a:off x="3528392" y="648072"/>
          <a:ext cx="1626020" cy="864096"/>
        </a:xfrm>
        <a:prstGeom prst="roundRect">
          <a:avLst/>
        </a:prstGeom>
        <a:solidFill>
          <a:schemeClr val="accent5">
            <a:hueOff val="-4966938"/>
            <a:satOff val="19906"/>
            <a:lumOff val="431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tx1"/>
              </a:solidFill>
            </a:rPr>
            <a:t>педагогический</a:t>
          </a:r>
          <a:endParaRPr lang="ru-RU" sz="1600" b="1" kern="1200" dirty="0">
            <a:solidFill>
              <a:schemeClr val="tx1"/>
            </a:solidFill>
          </a:endParaRPr>
        </a:p>
      </dsp:txBody>
      <dsp:txXfrm>
        <a:off x="3570574" y="690254"/>
        <a:ext cx="1541656" cy="779732"/>
      </dsp:txXfrm>
    </dsp:sp>
    <dsp:sp modelId="{C9DB412A-4E78-43E3-9707-B1E83C531CD2}">
      <dsp:nvSpPr>
        <dsp:cNvPr id="0" name=""/>
        <dsp:cNvSpPr/>
      </dsp:nvSpPr>
      <dsp:spPr>
        <a:xfrm>
          <a:off x="5184574" y="648072"/>
          <a:ext cx="1741617" cy="864096"/>
        </a:xfrm>
        <a:prstGeom prst="roundRect">
          <a:avLst/>
        </a:prstGeom>
        <a:solidFill>
          <a:schemeClr val="accent5">
            <a:hueOff val="-7450407"/>
            <a:satOff val="29858"/>
            <a:lumOff val="647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tx1"/>
              </a:solidFill>
            </a:rPr>
            <a:t>психологический</a:t>
          </a:r>
          <a:endParaRPr lang="ru-RU" sz="1600" b="1" kern="1200" dirty="0">
            <a:solidFill>
              <a:schemeClr val="tx1"/>
            </a:solidFill>
          </a:endParaRPr>
        </a:p>
      </dsp:txBody>
      <dsp:txXfrm>
        <a:off x="5226756" y="690254"/>
        <a:ext cx="1657253" cy="779732"/>
      </dsp:txXfrm>
    </dsp:sp>
    <dsp:sp modelId="{8694ED73-4FB9-4C7C-A7F6-6FA3D43D8740}">
      <dsp:nvSpPr>
        <dsp:cNvPr id="0" name=""/>
        <dsp:cNvSpPr/>
      </dsp:nvSpPr>
      <dsp:spPr>
        <a:xfrm>
          <a:off x="6984777" y="648072"/>
          <a:ext cx="1795349" cy="864096"/>
        </a:xfrm>
        <a:prstGeom prst="roundRect">
          <a:avLst/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tx1"/>
              </a:solidFill>
            </a:rPr>
            <a:t>технологический</a:t>
          </a:r>
          <a:endParaRPr lang="ru-RU" sz="1600" b="1" kern="1200" dirty="0">
            <a:solidFill>
              <a:schemeClr val="tx1"/>
            </a:solidFill>
          </a:endParaRPr>
        </a:p>
      </dsp:txBody>
      <dsp:txXfrm>
        <a:off x="7026959" y="690254"/>
        <a:ext cx="1710985" cy="77973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8A42488-E17B-42A5-8066-162BAE9545F2}">
      <dsp:nvSpPr>
        <dsp:cNvPr id="0" name=""/>
        <dsp:cNvSpPr/>
      </dsp:nvSpPr>
      <dsp:spPr>
        <a:xfrm>
          <a:off x="4235714" y="746547"/>
          <a:ext cx="1154777" cy="1154777"/>
        </a:xfrm>
        <a:prstGeom prst="ellipse">
          <a:avLst/>
        </a:prstGeom>
        <a:solidFill>
          <a:schemeClr val="accent5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E2E062BA-593D-4D23-8F31-60E053AA1B68}">
      <dsp:nvSpPr>
        <dsp:cNvPr id="0" name=""/>
        <dsp:cNvSpPr/>
      </dsp:nvSpPr>
      <dsp:spPr>
        <a:xfrm>
          <a:off x="3248545" y="272147"/>
          <a:ext cx="3063582" cy="324658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/>
            <a:t>практико-ориентированность</a:t>
          </a:r>
          <a:endParaRPr lang="ru-RU" sz="1800" b="1" kern="1200" dirty="0"/>
        </a:p>
      </dsp:txBody>
      <dsp:txXfrm>
        <a:off x="3248545" y="272147"/>
        <a:ext cx="3063582" cy="324658"/>
      </dsp:txXfrm>
    </dsp:sp>
    <dsp:sp modelId="{3FE8D94F-67A0-4AB9-853D-636EC894EF27}">
      <dsp:nvSpPr>
        <dsp:cNvPr id="0" name=""/>
        <dsp:cNvSpPr/>
      </dsp:nvSpPr>
      <dsp:spPr>
        <a:xfrm>
          <a:off x="4610536" y="962974"/>
          <a:ext cx="1154777" cy="1154777"/>
        </a:xfrm>
        <a:prstGeom prst="ellipse">
          <a:avLst/>
        </a:prstGeom>
        <a:solidFill>
          <a:schemeClr val="accent5">
            <a:alpha val="50000"/>
            <a:hueOff val="-1986775"/>
            <a:satOff val="7962"/>
            <a:lumOff val="172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00EC7607-E175-47C7-A80A-2981C82D2509}">
      <dsp:nvSpPr>
        <dsp:cNvPr id="0" name=""/>
        <dsp:cNvSpPr/>
      </dsp:nvSpPr>
      <dsp:spPr>
        <a:xfrm>
          <a:off x="5628452" y="633466"/>
          <a:ext cx="1812945" cy="861215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/>
            <a:t>непрерывность</a:t>
          </a:r>
          <a:endParaRPr lang="ru-RU" sz="1800" b="1" kern="1200" dirty="0"/>
        </a:p>
      </dsp:txBody>
      <dsp:txXfrm>
        <a:off x="5628452" y="633466"/>
        <a:ext cx="1812945" cy="861215"/>
      </dsp:txXfrm>
    </dsp:sp>
    <dsp:sp modelId="{313E7F30-EF27-4312-B496-E49B4CC630BE}">
      <dsp:nvSpPr>
        <dsp:cNvPr id="0" name=""/>
        <dsp:cNvSpPr/>
      </dsp:nvSpPr>
      <dsp:spPr>
        <a:xfrm>
          <a:off x="4610536" y="1395829"/>
          <a:ext cx="1154777" cy="1154777"/>
        </a:xfrm>
        <a:prstGeom prst="ellipse">
          <a:avLst/>
        </a:prstGeom>
        <a:solidFill>
          <a:schemeClr val="accent5">
            <a:alpha val="50000"/>
            <a:hueOff val="-3973551"/>
            <a:satOff val="15924"/>
            <a:lumOff val="345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89142F04-BFED-4659-9904-CB3AC84886B3}">
      <dsp:nvSpPr>
        <dsp:cNvPr id="0" name=""/>
        <dsp:cNvSpPr/>
      </dsp:nvSpPr>
      <dsp:spPr>
        <a:xfrm>
          <a:off x="5500817" y="1917800"/>
          <a:ext cx="2068215" cy="962314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/>
            <a:t>насыщенность</a:t>
          </a:r>
          <a:endParaRPr lang="ru-RU" sz="1800" b="1" kern="1200" dirty="0"/>
        </a:p>
      </dsp:txBody>
      <dsp:txXfrm>
        <a:off x="5500817" y="1917800"/>
        <a:ext cx="2068215" cy="962314"/>
      </dsp:txXfrm>
    </dsp:sp>
    <dsp:sp modelId="{B761D97A-581A-4DDC-B67A-8DFE2E84F780}">
      <dsp:nvSpPr>
        <dsp:cNvPr id="0" name=""/>
        <dsp:cNvSpPr/>
      </dsp:nvSpPr>
      <dsp:spPr>
        <a:xfrm>
          <a:off x="4235714" y="1612630"/>
          <a:ext cx="1154777" cy="1154777"/>
        </a:xfrm>
        <a:prstGeom prst="ellipse">
          <a:avLst/>
        </a:prstGeom>
        <a:solidFill>
          <a:schemeClr val="accent5">
            <a:alpha val="50000"/>
            <a:hueOff val="-5960326"/>
            <a:satOff val="23887"/>
            <a:lumOff val="517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7D4C7490-AD4F-4BF7-BB18-11E7F00C3E95}">
      <dsp:nvSpPr>
        <dsp:cNvPr id="0" name=""/>
        <dsp:cNvSpPr/>
      </dsp:nvSpPr>
      <dsp:spPr>
        <a:xfrm>
          <a:off x="4201042" y="2599263"/>
          <a:ext cx="1443472" cy="786327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/>
            <a:t>адаптивность</a:t>
          </a:r>
          <a:endParaRPr lang="ru-RU" sz="1800" b="1" kern="1200" dirty="0"/>
        </a:p>
      </dsp:txBody>
      <dsp:txXfrm>
        <a:off x="4201042" y="2599263"/>
        <a:ext cx="1443472" cy="786327"/>
      </dsp:txXfrm>
    </dsp:sp>
    <dsp:sp modelId="{8AC15C03-58B7-4926-B52F-10482DAA5ADB}">
      <dsp:nvSpPr>
        <dsp:cNvPr id="0" name=""/>
        <dsp:cNvSpPr/>
      </dsp:nvSpPr>
      <dsp:spPr>
        <a:xfrm>
          <a:off x="3860892" y="1395829"/>
          <a:ext cx="1154777" cy="1154777"/>
        </a:xfrm>
        <a:prstGeom prst="ellipse">
          <a:avLst/>
        </a:prstGeom>
        <a:solidFill>
          <a:schemeClr val="accent5">
            <a:alpha val="50000"/>
            <a:hueOff val="-7947101"/>
            <a:satOff val="31849"/>
            <a:lumOff val="690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8CAC1FFA-D4B7-4B76-8B97-FCD2E128616B}">
      <dsp:nvSpPr>
        <dsp:cNvPr id="0" name=""/>
        <dsp:cNvSpPr/>
      </dsp:nvSpPr>
      <dsp:spPr>
        <a:xfrm>
          <a:off x="1864015" y="1917800"/>
          <a:ext cx="2454532" cy="962314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/>
            <a:t>открытость образовательной среды</a:t>
          </a:r>
          <a:endParaRPr lang="ru-RU" sz="1800" b="1" kern="1200" dirty="0"/>
        </a:p>
      </dsp:txBody>
      <dsp:txXfrm>
        <a:off x="1864015" y="1917800"/>
        <a:ext cx="2454532" cy="962314"/>
      </dsp:txXfrm>
    </dsp:sp>
    <dsp:sp modelId="{4E626999-EBE7-4B78-834E-2458430C8B73}">
      <dsp:nvSpPr>
        <dsp:cNvPr id="0" name=""/>
        <dsp:cNvSpPr/>
      </dsp:nvSpPr>
      <dsp:spPr>
        <a:xfrm>
          <a:off x="3860892" y="962974"/>
          <a:ext cx="1154777" cy="1154777"/>
        </a:xfrm>
        <a:prstGeom prst="ellipse">
          <a:avLst/>
        </a:prstGeom>
        <a:solidFill>
          <a:schemeClr val="accent5">
            <a:alpha val="50000"/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1E93442A-19C1-4093-9E44-6417DFBF9FD7}">
      <dsp:nvSpPr>
        <dsp:cNvPr id="0" name=""/>
        <dsp:cNvSpPr/>
      </dsp:nvSpPr>
      <dsp:spPr>
        <a:xfrm>
          <a:off x="2407316" y="633466"/>
          <a:ext cx="1367930" cy="962314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/>
            <a:t>единство методологии</a:t>
          </a:r>
          <a:endParaRPr lang="ru-RU" sz="1800" b="1" kern="1200" dirty="0"/>
        </a:p>
      </dsp:txBody>
      <dsp:txXfrm>
        <a:off x="2407316" y="633466"/>
        <a:ext cx="1367930" cy="96231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67568-28D2-4227-9ECD-6A7ED5395694}" type="datetimeFigureOut">
              <a:rPr lang="ru-RU" smtClean="0"/>
              <a:t>10.12.2020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74E9D-CE73-4FF3-A83C-C7275CE962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62437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67568-28D2-4227-9ECD-6A7ED5395694}" type="datetimeFigureOut">
              <a:rPr lang="ru-RU" smtClean="0"/>
              <a:t>10.12.2020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74E9D-CE73-4FF3-A83C-C7275CE962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53288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67568-28D2-4227-9ECD-6A7ED5395694}" type="datetimeFigureOut">
              <a:rPr lang="ru-RU" smtClean="0"/>
              <a:t>10.12.2020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74E9D-CE73-4FF3-A83C-C7275CE962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85365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67568-28D2-4227-9ECD-6A7ED5395694}" type="datetimeFigureOut">
              <a:rPr lang="ru-RU" smtClean="0"/>
              <a:t>10.12.2020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74E9D-CE73-4FF3-A83C-C7275CE962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25142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67568-28D2-4227-9ECD-6A7ED5395694}" type="datetimeFigureOut">
              <a:rPr lang="ru-RU" smtClean="0"/>
              <a:t>10.12.2020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74E9D-CE73-4FF3-A83C-C7275CE962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99319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67568-28D2-4227-9ECD-6A7ED5395694}" type="datetimeFigureOut">
              <a:rPr lang="ru-RU" smtClean="0"/>
              <a:t>10.12.2020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74E9D-CE73-4FF3-A83C-C7275CE962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8569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67568-28D2-4227-9ECD-6A7ED5395694}" type="datetimeFigureOut">
              <a:rPr lang="ru-RU" smtClean="0"/>
              <a:t>10.12.2020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74E9D-CE73-4FF3-A83C-C7275CE962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03359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67568-28D2-4227-9ECD-6A7ED5395694}" type="datetimeFigureOut">
              <a:rPr lang="ru-RU" smtClean="0"/>
              <a:t>10.12.2020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74E9D-CE73-4FF3-A83C-C7275CE962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86295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67568-28D2-4227-9ECD-6A7ED5395694}" type="datetimeFigureOut">
              <a:rPr lang="ru-RU" smtClean="0"/>
              <a:t>10.12.2020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74E9D-CE73-4FF3-A83C-C7275CE962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01721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67568-28D2-4227-9ECD-6A7ED5395694}" type="datetimeFigureOut">
              <a:rPr lang="ru-RU" smtClean="0"/>
              <a:t>10.12.2020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74E9D-CE73-4FF3-A83C-C7275CE962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7127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67568-28D2-4227-9ECD-6A7ED5395694}" type="datetimeFigureOut">
              <a:rPr lang="ru-RU" smtClean="0"/>
              <a:t>10.12.2020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74E9D-CE73-4FF3-A83C-C7275CE962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33062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267568-28D2-4227-9ECD-6A7ED5395694}" type="datetimeFigureOut">
              <a:rPr lang="ru-RU" smtClean="0"/>
              <a:t>10.12.2020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174E9D-CE73-4FF3-A83C-C7275CE962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16656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4.jpe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.jpeg"/><Relationship Id="rId5" Type="http://schemas.microsoft.com/office/2007/relationships/hdphoto" Target="../media/hdphoto13.wdp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Relationship Id="rId9" Type="http://schemas.openxmlformats.org/officeDocument/2006/relationships/image" Target="../media/image3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7.jpeg"/><Relationship Id="rId4" Type="http://schemas.microsoft.com/office/2007/relationships/hdphoto" Target="../media/hdphoto15.wdp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3" Type="http://schemas.openxmlformats.org/officeDocument/2006/relationships/image" Target="../media/image39.png"/><Relationship Id="rId7" Type="http://schemas.openxmlformats.org/officeDocument/2006/relationships/image" Target="../media/image41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Relationship Id="rId6" Type="http://schemas.microsoft.com/office/2007/relationships/hdphoto" Target="../media/hdphoto17.wdp"/><Relationship Id="rId5" Type="http://schemas.openxmlformats.org/officeDocument/2006/relationships/image" Target="../media/image40.png"/><Relationship Id="rId4" Type="http://schemas.microsoft.com/office/2007/relationships/hdphoto" Target="../media/hdphoto16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microsoft.com/office/2007/relationships/hdphoto" Target="../media/hdphoto19.wdp"/><Relationship Id="rId7" Type="http://schemas.microsoft.com/office/2007/relationships/hdphoto" Target="../media/hdphoto21.wdp"/><Relationship Id="rId12" Type="http://schemas.microsoft.com/office/2007/relationships/hdphoto" Target="../media/hdphoto22.wdp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11" Type="http://schemas.openxmlformats.org/officeDocument/2006/relationships/image" Target="../media/image48.png"/><Relationship Id="rId5" Type="http://schemas.microsoft.com/office/2007/relationships/hdphoto" Target="../media/hdphoto20.wdp"/><Relationship Id="rId10" Type="http://schemas.openxmlformats.org/officeDocument/2006/relationships/image" Target="../media/image47.jpeg"/><Relationship Id="rId4" Type="http://schemas.openxmlformats.org/officeDocument/2006/relationships/image" Target="../media/image43.jpeg"/><Relationship Id="rId9" Type="http://schemas.openxmlformats.org/officeDocument/2006/relationships/image" Target="../media/image46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microsoft.com/office/2007/relationships/hdphoto" Target="../media/hdphoto23.wdp"/><Relationship Id="rId7" Type="http://schemas.openxmlformats.org/officeDocument/2006/relationships/image" Target="../media/image52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microsoft.com/office/2007/relationships/hdphoto" Target="../media/hdphoto24.wdp"/><Relationship Id="rId10" Type="http://schemas.openxmlformats.org/officeDocument/2006/relationships/image" Target="../media/image55.jpeg"/><Relationship Id="rId4" Type="http://schemas.openxmlformats.org/officeDocument/2006/relationships/image" Target="../media/image50.png"/><Relationship Id="rId9" Type="http://schemas.openxmlformats.org/officeDocument/2006/relationships/image" Target="../media/image5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8.jpeg"/><Relationship Id="rId4" Type="http://schemas.microsoft.com/office/2007/relationships/hdphoto" Target="../media/hdphoto25.wdp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28.wdp"/><Relationship Id="rId3" Type="http://schemas.microsoft.com/office/2007/relationships/hdphoto" Target="../media/hdphoto26.wdp"/><Relationship Id="rId7" Type="http://schemas.openxmlformats.org/officeDocument/2006/relationships/image" Target="../media/image62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4.xml"/><Relationship Id="rId6" Type="http://schemas.microsoft.com/office/2007/relationships/hdphoto" Target="../media/hdphoto27.wdp"/><Relationship Id="rId5" Type="http://schemas.openxmlformats.org/officeDocument/2006/relationships/image" Target="../media/image61.png"/><Relationship Id="rId4" Type="http://schemas.openxmlformats.org/officeDocument/2006/relationships/image" Target="../media/image60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13" Type="http://schemas.microsoft.com/office/2007/relationships/hdphoto" Target="../media/hdphoto34.wdp"/><Relationship Id="rId3" Type="http://schemas.microsoft.com/office/2007/relationships/hdphoto" Target="../media/hdphoto29.wdp"/><Relationship Id="rId7" Type="http://schemas.microsoft.com/office/2007/relationships/hdphoto" Target="../media/hdphoto31.wdp"/><Relationship Id="rId12" Type="http://schemas.openxmlformats.org/officeDocument/2006/relationships/image" Target="../media/image68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eg"/><Relationship Id="rId11" Type="http://schemas.microsoft.com/office/2007/relationships/hdphoto" Target="../media/hdphoto33.wdp"/><Relationship Id="rId5" Type="http://schemas.microsoft.com/office/2007/relationships/hdphoto" Target="../media/hdphoto30.wdp"/><Relationship Id="rId10" Type="http://schemas.openxmlformats.org/officeDocument/2006/relationships/image" Target="../media/image67.jpeg"/><Relationship Id="rId4" Type="http://schemas.openxmlformats.org/officeDocument/2006/relationships/image" Target="../media/image64.jpeg"/><Relationship Id="rId9" Type="http://schemas.microsoft.com/office/2007/relationships/hdphoto" Target="../media/hdphoto32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36.wdp"/><Relationship Id="rId3" Type="http://schemas.microsoft.com/office/2007/relationships/hdphoto" Target="../media/hdphoto35.wdp"/><Relationship Id="rId7" Type="http://schemas.openxmlformats.org/officeDocument/2006/relationships/image" Target="../media/image73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5.xml"/><Relationship Id="rId5" Type="http://schemas.microsoft.com/office/2007/relationships/hdphoto" Target="../media/hdphoto37.wdp"/><Relationship Id="rId4" Type="http://schemas.openxmlformats.org/officeDocument/2006/relationships/image" Target="../media/image7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38.wdp"/><Relationship Id="rId7" Type="http://schemas.microsoft.com/office/2007/relationships/hdphoto" Target="../media/hdphoto39.wdp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0.png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jpeg"/><Relationship Id="rId5" Type="http://schemas.openxmlformats.org/officeDocument/2006/relationships/image" Target="../media/image93.jpeg"/><Relationship Id="rId4" Type="http://schemas.microsoft.com/office/2007/relationships/hdphoto" Target="../media/hdphoto40.wdp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image" Target="../media/image96.jpeg"/><Relationship Id="rId7" Type="http://schemas.microsoft.com/office/2007/relationships/hdphoto" Target="../media/hdphoto41.wdp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jpeg"/><Relationship Id="rId5" Type="http://schemas.openxmlformats.org/officeDocument/2006/relationships/image" Target="../media/image98.jpeg"/><Relationship Id="rId4" Type="http://schemas.openxmlformats.org/officeDocument/2006/relationships/image" Target="../media/image97.jpeg"/><Relationship Id="rId9" Type="http://schemas.microsoft.com/office/2007/relationships/hdphoto" Target="../media/hdphoto42.wdp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jpeg"/><Relationship Id="rId13" Type="http://schemas.openxmlformats.org/officeDocument/2006/relationships/image" Target="../media/image108.jpeg"/><Relationship Id="rId18" Type="http://schemas.microsoft.com/office/2007/relationships/hdphoto" Target="../media/hdphoto49.wdp"/><Relationship Id="rId3" Type="http://schemas.openxmlformats.org/officeDocument/2006/relationships/image" Target="../media/image102.jpeg"/><Relationship Id="rId7" Type="http://schemas.microsoft.com/office/2007/relationships/hdphoto" Target="../media/hdphoto44.wdp"/><Relationship Id="rId12" Type="http://schemas.microsoft.com/office/2007/relationships/hdphoto" Target="../media/hdphoto46.wdp"/><Relationship Id="rId17" Type="http://schemas.openxmlformats.org/officeDocument/2006/relationships/image" Target="../media/image110.png"/><Relationship Id="rId2" Type="http://schemas.openxmlformats.org/officeDocument/2006/relationships/image" Target="../media/image101.jpeg"/><Relationship Id="rId16" Type="http://schemas.microsoft.com/office/2007/relationships/hdphoto" Target="../media/hdphoto48.wdp"/><Relationship Id="rId20" Type="http://schemas.microsoft.com/office/2007/relationships/hdphoto" Target="../media/hdphoto50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4.png"/><Relationship Id="rId11" Type="http://schemas.openxmlformats.org/officeDocument/2006/relationships/image" Target="../media/image107.jpeg"/><Relationship Id="rId5" Type="http://schemas.microsoft.com/office/2007/relationships/hdphoto" Target="../media/hdphoto43.wdp"/><Relationship Id="rId15" Type="http://schemas.openxmlformats.org/officeDocument/2006/relationships/image" Target="../media/image109.jpeg"/><Relationship Id="rId10" Type="http://schemas.microsoft.com/office/2007/relationships/hdphoto" Target="../media/hdphoto45.wdp"/><Relationship Id="rId19" Type="http://schemas.openxmlformats.org/officeDocument/2006/relationships/image" Target="../media/image111.png"/><Relationship Id="rId4" Type="http://schemas.openxmlformats.org/officeDocument/2006/relationships/image" Target="../media/image103.png"/><Relationship Id="rId9" Type="http://schemas.openxmlformats.org/officeDocument/2006/relationships/image" Target="../media/image106.jpeg"/><Relationship Id="rId14" Type="http://schemas.microsoft.com/office/2007/relationships/hdphoto" Target="../media/hdphoto47.wdp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51.wdp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5.jpeg"/><Relationship Id="rId5" Type="http://schemas.openxmlformats.org/officeDocument/2006/relationships/image" Target="../media/image114.jpeg"/><Relationship Id="rId4" Type="http://schemas.openxmlformats.org/officeDocument/2006/relationships/image" Target="../media/image113.jpeg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52.wdp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8.jpeg"/><Relationship Id="rId4" Type="http://schemas.openxmlformats.org/officeDocument/2006/relationships/image" Target="../media/image117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4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4.xml"/><Relationship Id="rId4" Type="http://schemas.microsoft.com/office/2007/relationships/hdphoto" Target="../media/hdphoto53.wdp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6.jpeg"/><Relationship Id="rId7" Type="http://schemas.openxmlformats.org/officeDocument/2006/relationships/image" Target="../media/image8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7.jpeg"/><Relationship Id="rId4" Type="http://schemas.microsoft.com/office/2007/relationships/hdphoto" Target="../media/hdphoto3.wdp"/><Relationship Id="rId9" Type="http://schemas.openxmlformats.org/officeDocument/2006/relationships/image" Target="../media/image9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2.jpeg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54.wdp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4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6" Type="http://schemas.microsoft.com/office/2007/relationships/hdphoto" Target="../media/hdphoto7.wdp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.jpeg"/><Relationship Id="rId5" Type="http://schemas.microsoft.com/office/2007/relationships/hdphoto" Target="../media/hdphoto9.wdp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Relationship Id="rId5" Type="http://schemas.microsoft.com/office/2007/relationships/hdphoto" Target="../media/hdphoto11.wdp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348880"/>
            <a:ext cx="7772400" cy="1470025"/>
          </a:xfrm>
        </p:spPr>
        <p:txBody>
          <a:bodyPr>
            <a:noAutofit/>
          </a:bodyPr>
          <a:lstStyle/>
          <a:p>
            <a:r>
              <a:rPr lang="ru-RU" sz="3600" b="1" dirty="0"/>
              <a:t>Проект</a:t>
            </a:r>
            <a:r>
              <a:rPr lang="ru-RU" sz="3200" b="1" dirty="0"/>
              <a:t/>
            </a:r>
            <a:br>
              <a:rPr lang="ru-RU" sz="3200" b="1" dirty="0"/>
            </a:br>
            <a:r>
              <a:rPr lang="ru-RU" sz="3200" b="1" dirty="0">
                <a:solidFill>
                  <a:srgbClr val="002060"/>
                </a:solidFill>
              </a:rPr>
              <a:t>«Совершенствование предметно-пространственной среды как компонента открытой развивающей образовательной среды в МБОУ СОШ </a:t>
            </a:r>
            <a:r>
              <a:rPr lang="ru-RU" sz="3200" b="1" dirty="0" err="1">
                <a:solidFill>
                  <a:srgbClr val="002060"/>
                </a:solidFill>
              </a:rPr>
              <a:t>с.Киселёвка</a:t>
            </a:r>
            <a:r>
              <a:rPr lang="ru-RU" sz="3200" b="1" dirty="0">
                <a:solidFill>
                  <a:srgbClr val="002060"/>
                </a:solidFill>
              </a:rPr>
              <a:t>»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19742" y="404664"/>
            <a:ext cx="864096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Муниципальное бюджетное общеобразовательное учреждение </a:t>
            </a:r>
            <a:endParaRPr lang="ru-RU" b="1" dirty="0" smtClean="0"/>
          </a:p>
          <a:p>
            <a:pPr algn="ctr"/>
            <a:r>
              <a:rPr lang="ru-RU" b="1" dirty="0" smtClean="0"/>
              <a:t>средняя </a:t>
            </a:r>
            <a:r>
              <a:rPr lang="ru-RU" b="1" dirty="0"/>
              <a:t>общеобразовательная школа </a:t>
            </a:r>
            <a:r>
              <a:rPr lang="ru-RU" b="1" dirty="0" err="1"/>
              <a:t>с.Киселёвка</a:t>
            </a:r>
            <a:r>
              <a:rPr lang="ru-RU" b="1" dirty="0"/>
              <a:t> </a:t>
            </a:r>
            <a:endParaRPr lang="ru-RU" b="1" dirty="0" smtClean="0"/>
          </a:p>
          <a:p>
            <a:pPr algn="ctr"/>
            <a:r>
              <a:rPr lang="ru-RU" b="1" dirty="0" smtClean="0"/>
              <a:t>Ульчского </a:t>
            </a:r>
            <a:r>
              <a:rPr lang="ru-RU" b="1" dirty="0"/>
              <a:t>муниципального района Хабаровского края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347864" y="6165304"/>
            <a:ext cx="22038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/>
              <a:t>с. Киселёвка. 2020 г.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45029" y="4641828"/>
            <a:ext cx="2814678" cy="19187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Объект 4" descr="C:\Users\Public\Pictures\день здоровья\P90406-112955.jpg"/>
          <p:cNvPicPr>
            <a:picLocks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930146" y="4547875"/>
            <a:ext cx="2904458" cy="201622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 descr="C:\Users\1\AppData\Local\Microsoft\Windows\Temporary Internet Files\Content.Word\20160313_111641.jpg"/>
          <p:cNvPicPr/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70042" y="4725024"/>
            <a:ext cx="2688434" cy="183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42319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55576" y="1127186"/>
            <a:ext cx="7704855" cy="4534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79512" y="5805264"/>
            <a:ext cx="8568952" cy="680939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000" b="1" dirty="0"/>
              <a:t>В школе оборудованы места для </a:t>
            </a:r>
            <a:r>
              <a:rPr lang="ru-RU" sz="2000" b="1" dirty="0" smtClean="0"/>
              <a:t>сменных экспозиций. Каждый ученик может увидеть себя на фото, сделанных во время школьных мероприятий</a:t>
            </a:r>
            <a:endParaRPr lang="ru-RU" sz="2000" b="1" dirty="0"/>
          </a:p>
        </p:txBody>
      </p:sp>
      <p:sp>
        <p:nvSpPr>
          <p:cNvPr id="9" name="Заголовок 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507288" cy="922114"/>
          </a:xfrm>
        </p:spPr>
        <p:txBody>
          <a:bodyPr>
            <a:noAutofit/>
          </a:bodyPr>
          <a:lstStyle/>
          <a:p>
            <a:r>
              <a:rPr lang="ru-RU" sz="2800" b="1" dirty="0">
                <a:solidFill>
                  <a:srgbClr val="002060"/>
                </a:solidFill>
              </a:rPr>
              <a:t>Зоны школьной предметно-пространственной среды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219680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355434" y="3068960"/>
            <a:ext cx="3304716" cy="100811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000" b="1" dirty="0"/>
              <a:t>В школе оборудованы места для презентаций и сменных экспозиций</a:t>
            </a: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50767" y="4293096"/>
            <a:ext cx="3893233" cy="230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7504" y="1065311"/>
            <a:ext cx="5184576" cy="2853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251520" y="274638"/>
            <a:ext cx="8568952" cy="778098"/>
          </a:xfrm>
        </p:spPr>
        <p:txBody>
          <a:bodyPr>
            <a:noAutofit/>
          </a:bodyPr>
          <a:lstStyle/>
          <a:p>
            <a:r>
              <a:rPr lang="ru-RU" sz="2800" b="1" dirty="0">
                <a:solidFill>
                  <a:srgbClr val="002060"/>
                </a:solidFill>
              </a:rPr>
              <a:t>Зоны школьной предметно-пространственной среды</a:t>
            </a:r>
            <a:endParaRPr lang="ru-RU" sz="2800" dirty="0"/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4347" y="4280318"/>
            <a:ext cx="5200404" cy="230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323723" y="1065312"/>
            <a:ext cx="3712773" cy="1832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48869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908720"/>
            <a:ext cx="2842258" cy="5825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b="1" dirty="0" smtClean="0">
                <a:solidFill>
                  <a:srgbClr val="7030A0"/>
                </a:solidFill>
              </a:rPr>
              <a:t>Зона творчества</a:t>
            </a:r>
            <a:endParaRPr lang="ru-RU" sz="2800" b="1" dirty="0">
              <a:solidFill>
                <a:srgbClr val="7030A0"/>
              </a:solidFill>
            </a:endParaRPr>
          </a:p>
        </p:txBody>
      </p:sp>
      <p:pic>
        <p:nvPicPr>
          <p:cNvPr id="4" name="Рисунок 3" descr="C:\Users\User\AppData\Local\Microsoft\Windows\Temporary Internet Files\Content.Word\SAM_7325.jpg"/>
          <p:cNvPicPr/>
          <p:nvPr/>
        </p:nvPicPr>
        <p:blipFill>
          <a:blip r:embed="rId2" cstate="screen">
            <a:lum brigh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40169" y="2176437"/>
            <a:ext cx="3240405" cy="2458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User\AppData\Local\Microsoft\Windows\Temporary Internet Files\Content.Word\SAM_7327.jpg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36381" y="4795941"/>
            <a:ext cx="1575486" cy="1838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E:\неделя технологии 2016 фото\image (2).jpg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816" y="2176437"/>
            <a:ext cx="2194822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User\AppData\Local\Microsoft\Windows\Temporary Internet Files\Content.Word\DSCN9077.jpg"/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816" y="4797153"/>
            <a:ext cx="2556284" cy="1838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Users\User\AppData\Local\Microsoft\Windows\Temporary Internet Files\Content.Word\DSCN9066.jpg"/>
          <p:cNvPicPr/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60371" y="4777348"/>
            <a:ext cx="1812151" cy="18382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701062" cy="778098"/>
          </a:xfrm>
        </p:spPr>
        <p:txBody>
          <a:bodyPr>
            <a:normAutofit/>
          </a:bodyPr>
          <a:lstStyle/>
          <a:p>
            <a:r>
              <a:rPr lang="ru-RU" sz="2800" b="1" dirty="0">
                <a:solidFill>
                  <a:srgbClr val="002060"/>
                </a:solidFill>
              </a:rPr>
              <a:t>Зоны школьной предметно-пространственной </a:t>
            </a:r>
            <a:r>
              <a:rPr lang="ru-RU" sz="2800" b="1" dirty="0" smtClean="0">
                <a:solidFill>
                  <a:srgbClr val="002060"/>
                </a:solidFill>
              </a:rPr>
              <a:t>среды</a:t>
            </a:r>
            <a:endParaRPr lang="ru-RU" sz="2800" dirty="0">
              <a:solidFill>
                <a:srgbClr val="002060"/>
              </a:solidFill>
            </a:endParaRPr>
          </a:p>
        </p:txBody>
      </p:sp>
      <p:sp>
        <p:nvSpPr>
          <p:cNvPr id="11" name="Объект 2"/>
          <p:cNvSpPr txBox="1">
            <a:spLocks/>
          </p:cNvSpPr>
          <p:nvPr/>
        </p:nvSpPr>
        <p:spPr>
          <a:xfrm>
            <a:off x="406422" y="1369233"/>
            <a:ext cx="8568952" cy="6809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ru-RU" sz="2000" b="1" dirty="0" smtClean="0"/>
              <a:t>Во время предметных недель (математики, физики, искусства и технологии) в школе организуются зоны творчества и конструирования</a:t>
            </a:r>
            <a:endParaRPr lang="ru-RU" sz="2000" b="1" dirty="0"/>
          </a:p>
        </p:txBody>
      </p:sp>
      <p:pic>
        <p:nvPicPr>
          <p:cNvPr id="12" name="Рисунок 11" descr="F:\неделя математики 2019\IMG_20191128_144239.jpg"/>
          <p:cNvPicPr/>
          <p:nvPr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11760" y="2176436"/>
            <a:ext cx="3111040" cy="21886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Рисунок 12"/>
          <p:cNvPicPr/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01294" y="4509119"/>
            <a:ext cx="3024336" cy="212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59627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908720"/>
            <a:ext cx="4225825" cy="3204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Объект 10"/>
          <p:cNvSpPr>
            <a:spLocks noGrp="1"/>
          </p:cNvSpPr>
          <p:nvPr>
            <p:ph sz="half" idx="2"/>
          </p:nvPr>
        </p:nvSpPr>
        <p:spPr>
          <a:xfrm>
            <a:off x="5148064" y="4725144"/>
            <a:ext cx="3456384" cy="175432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ru-RU" sz="1800" b="1" dirty="0"/>
              <a:t>Каждый ученик может увидеть на стенах школы </a:t>
            </a:r>
            <a:r>
              <a:rPr lang="ru-RU" sz="1800" b="1" dirty="0" smtClean="0"/>
              <a:t>свои творческие </a:t>
            </a:r>
            <a:r>
              <a:rPr lang="ru-RU" sz="1800" b="1" dirty="0"/>
              <a:t>работы </a:t>
            </a:r>
            <a:r>
              <a:rPr lang="ru-RU" sz="1800" b="1" dirty="0" smtClean="0"/>
              <a:t>(рисунки к знаменательным датам, </a:t>
            </a:r>
            <a:r>
              <a:rPr lang="ru-RU" sz="1800" b="1" dirty="0"/>
              <a:t>выставки </a:t>
            </a:r>
            <a:r>
              <a:rPr lang="ru-RU" sz="1800" b="1" dirty="0" smtClean="0"/>
              <a:t>фоторабот, тематические выставки).</a:t>
            </a:r>
            <a:endParaRPr lang="ru-RU" sz="1800" b="1" dirty="0"/>
          </a:p>
        </p:txBody>
      </p:sp>
      <p:sp>
        <p:nvSpPr>
          <p:cNvPr id="12" name="Заголовок 5"/>
          <p:cNvSpPr>
            <a:spLocks noGrp="1"/>
          </p:cNvSpPr>
          <p:nvPr>
            <p:ph type="title"/>
          </p:nvPr>
        </p:nvSpPr>
        <p:spPr>
          <a:xfrm>
            <a:off x="251520" y="274638"/>
            <a:ext cx="8640960" cy="778098"/>
          </a:xfrm>
        </p:spPr>
        <p:txBody>
          <a:bodyPr>
            <a:noAutofit/>
          </a:bodyPr>
          <a:lstStyle/>
          <a:p>
            <a:r>
              <a:rPr lang="ru-RU" sz="2800" b="1" dirty="0">
                <a:solidFill>
                  <a:srgbClr val="002060"/>
                </a:solidFill>
              </a:rPr>
              <a:t>Зоны школьной предметно-пространственной среды</a:t>
            </a:r>
            <a:endParaRPr lang="ru-RU" sz="2800" dirty="0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687654" y="980728"/>
            <a:ext cx="4014876" cy="36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7504" y="4225957"/>
            <a:ext cx="4883149" cy="24183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75658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C:\Users\User\AppData\Local\Microsoft\Windows\Temporary Internet Files\Content.Word\DSCN1215.jpg"/>
          <p:cNvPicPr/>
          <p:nvPr/>
        </p:nvPicPr>
        <p:blipFill>
          <a:blip r:embed="rId2" cstate="screen">
            <a:lum brigh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4258255"/>
            <a:ext cx="5256584" cy="2444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Объект 6" descr="E:\DCIM\101PHOTO\SAM_9763.JPG"/>
          <p:cNvPicPr>
            <a:picLocks noGrp="1"/>
          </p:cNvPicPr>
          <p:nvPr>
            <p:ph sz="half" idx="2"/>
          </p:nvPr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076055" y="1052736"/>
            <a:ext cx="3910813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/>
          <p:cNvPicPr/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580112" y="4258256"/>
            <a:ext cx="3312368" cy="244449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507288" cy="562074"/>
          </a:xfrm>
        </p:spPr>
        <p:txBody>
          <a:bodyPr>
            <a:noAutofit/>
          </a:bodyPr>
          <a:lstStyle/>
          <a:p>
            <a:r>
              <a:rPr lang="ru-RU" sz="2800" b="1" dirty="0">
                <a:solidFill>
                  <a:srgbClr val="002060"/>
                </a:solidFill>
              </a:rPr>
              <a:t>Зоны школьной предметно-пространственной среды</a:t>
            </a:r>
            <a:endParaRPr lang="ru-RU" sz="2800" dirty="0">
              <a:solidFill>
                <a:srgbClr val="002060"/>
              </a:solidFill>
            </a:endParaRPr>
          </a:p>
        </p:txBody>
      </p:sp>
      <p:pic>
        <p:nvPicPr>
          <p:cNvPr id="5" name="Объект 4" descr="F:\неделя математики 2019\IMG_20191212_122052.jpg"/>
          <p:cNvPicPr>
            <a:picLocks noGrp="1"/>
          </p:cNvPicPr>
          <p:nvPr>
            <p:ph sz="half" idx="1"/>
          </p:nvPr>
        </p:nvPicPr>
        <p:blipFill rotWithShape="1"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7504" y="1052736"/>
            <a:ext cx="5256584" cy="295232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4572000" y="2780928"/>
            <a:ext cx="4464496" cy="132343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dirty="0"/>
              <a:t>Каждый ученик может увидеть на стенах школы </a:t>
            </a:r>
            <a:r>
              <a:rPr lang="ru-RU" sz="2000" b="1" dirty="0" smtClean="0"/>
              <a:t>свои творческие </a:t>
            </a:r>
            <a:r>
              <a:rPr lang="ru-RU" sz="2000" b="1" dirty="0"/>
              <a:t>работы </a:t>
            </a:r>
            <a:r>
              <a:rPr lang="ru-RU" sz="2000" b="1" dirty="0" smtClean="0"/>
              <a:t>(творческие работы, выполненные на предметных неделях).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276918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C:\Users\Asus\Desktop\Camera\IMG_20191005_115541.jpg"/>
          <p:cNvPicPr/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2696" y="1181873"/>
            <a:ext cx="2791640" cy="177134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Рисунок 10" descr="C:\Users\Asus\AppData\Local\Microsoft\Windows\INetCache\Content.Word\IMG_20191026_130614.jpg"/>
          <p:cNvPicPr/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43633" y="3008682"/>
            <a:ext cx="2917879" cy="1895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Рисунок 15" descr="C:\Users\Asus\AppData\Local\Microsoft\Windows\INetCache\Content.Word\IMG_20191123_131941.jpg"/>
          <p:cNvPicPr/>
          <p:nvPr/>
        </p:nvPicPr>
        <p:blipFill rotWithShape="1"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626628" y="1181873"/>
            <a:ext cx="2562874" cy="177134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9" name="Рисунок 18" descr="C:\Documents and Settings\Н Н\Local Settings\Temporary Internet Files\Content.Word\день матери 2018 154.jpg"/>
          <p:cNvPicPr/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2759" y="3022364"/>
            <a:ext cx="2741577" cy="1880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Рисунок 19" descr="C:\Users\User\AppData\Local\Microsoft\Windows\Temporary Internet Files\Content.Word\SAM_0175.jpg"/>
          <p:cNvPicPr/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06013" y="1180317"/>
            <a:ext cx="3528392" cy="17713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Заголовок 1"/>
          <p:cNvSpPr>
            <a:spLocks noGrp="1"/>
          </p:cNvSpPr>
          <p:nvPr>
            <p:ph type="title"/>
          </p:nvPr>
        </p:nvSpPr>
        <p:spPr>
          <a:xfrm>
            <a:off x="453075" y="222497"/>
            <a:ext cx="8570069" cy="571897"/>
          </a:xfrm>
        </p:spPr>
        <p:txBody>
          <a:bodyPr>
            <a:noAutofit/>
          </a:bodyPr>
          <a:lstStyle/>
          <a:p>
            <a:r>
              <a:rPr lang="ru-RU" sz="2800" b="1" dirty="0">
                <a:solidFill>
                  <a:srgbClr val="002060"/>
                </a:solidFill>
              </a:rPr>
              <a:t>Зоны школьной предметно-пространственной среды</a:t>
            </a:r>
            <a:endParaRPr lang="ru-RU" sz="2800" dirty="0">
              <a:solidFill>
                <a:srgbClr val="002060"/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92696" y="658652"/>
            <a:ext cx="214539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sz="2800" b="1" dirty="0" smtClean="0">
                <a:solidFill>
                  <a:srgbClr val="7030A0"/>
                </a:solidFill>
              </a:rPr>
              <a:t>Актовый зал</a:t>
            </a:r>
            <a:endParaRPr lang="ru-RU" altLang="ru-RU" sz="2800" b="1" dirty="0">
              <a:solidFill>
                <a:srgbClr val="7030A0"/>
              </a:solidFill>
            </a:endParaRPr>
          </a:p>
        </p:txBody>
      </p:sp>
      <p:sp>
        <p:nvSpPr>
          <p:cNvPr id="12" name="Объект 3"/>
          <p:cNvSpPr>
            <a:spLocks noGrp="1"/>
          </p:cNvSpPr>
          <p:nvPr>
            <p:ph sz="half" idx="4294967295"/>
          </p:nvPr>
        </p:nvSpPr>
        <p:spPr>
          <a:xfrm>
            <a:off x="2771800" y="2996728"/>
            <a:ext cx="3409950" cy="1708742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1800" b="1" dirty="0"/>
              <a:t>В школе присутствует событийный дизайн – оформление пространства для проведения </a:t>
            </a:r>
            <a:r>
              <a:rPr lang="ru-RU" sz="1800" b="1" dirty="0" smtClean="0"/>
              <a:t>школьных </a:t>
            </a:r>
            <a:r>
              <a:rPr lang="ru-RU" sz="1800" b="1" dirty="0"/>
              <a:t>событий (праздников, торжественных линеек, творческих вечеров, </a:t>
            </a:r>
            <a:r>
              <a:rPr lang="ru-RU" sz="1800" b="1" dirty="0" smtClean="0"/>
              <a:t>выставок </a:t>
            </a:r>
            <a:r>
              <a:rPr lang="ru-RU" sz="1800" b="1" dirty="0"/>
              <a:t>и т.п.)</a:t>
            </a:r>
          </a:p>
          <a:p>
            <a:pPr marL="0" indent="0" algn="ctr">
              <a:buNone/>
            </a:pPr>
            <a:endParaRPr lang="ru-RU" sz="1800" dirty="0"/>
          </a:p>
        </p:txBody>
      </p:sp>
      <p:pic>
        <p:nvPicPr>
          <p:cNvPr id="13" name="Рисунок 12"/>
          <p:cNvPicPr/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71600" y="4971775"/>
            <a:ext cx="3306824" cy="182796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7" name="Рисунок 16" descr="C:\Users\User\AppData\Local\Microsoft\Windows\Temporary Internet Files\Content.Word\SAM_8916.jpg"/>
          <p:cNvPicPr/>
          <p:nvPr/>
        </p:nvPicPr>
        <p:blipFill>
          <a:blip r:embed="rId11" cstate="screen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99992" y="4971775"/>
            <a:ext cx="3600400" cy="18279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69755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77897" y="2688771"/>
            <a:ext cx="8532221" cy="791714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000" b="1" dirty="0"/>
              <a:t>Осуществляется оформление школы к традиционным мероприятиям (День Знаний</a:t>
            </a:r>
            <a:r>
              <a:rPr lang="ru-RU" sz="2000" b="1" dirty="0" smtClean="0"/>
              <a:t>, Последний звонок, Новый </a:t>
            </a:r>
            <a:r>
              <a:rPr lang="ru-RU" sz="2000" b="1" dirty="0"/>
              <a:t>год, День Победы</a:t>
            </a:r>
            <a:r>
              <a:rPr lang="ru-RU" sz="2000" b="1" dirty="0" smtClean="0"/>
              <a:t>)</a:t>
            </a:r>
            <a:endParaRPr lang="ru-RU" sz="2000" b="1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311133" y="897748"/>
            <a:ext cx="5688632" cy="17910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4939" y="3416222"/>
            <a:ext cx="2622210" cy="33726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Заголовок 5"/>
          <p:cNvSpPr>
            <a:spLocks noGrp="1"/>
          </p:cNvSpPr>
          <p:nvPr>
            <p:ph type="title"/>
          </p:nvPr>
        </p:nvSpPr>
        <p:spPr>
          <a:xfrm>
            <a:off x="323528" y="274638"/>
            <a:ext cx="8554940" cy="706090"/>
          </a:xfrm>
        </p:spPr>
        <p:txBody>
          <a:bodyPr>
            <a:noAutofit/>
          </a:bodyPr>
          <a:lstStyle/>
          <a:p>
            <a:r>
              <a:rPr lang="ru-RU" sz="2800" b="1" dirty="0">
                <a:solidFill>
                  <a:srgbClr val="002060"/>
                </a:solidFill>
              </a:rPr>
              <a:t>Зоны школьной предметно-пространственной среды</a:t>
            </a:r>
            <a:endParaRPr lang="ru-RU" sz="2800" dirty="0"/>
          </a:p>
        </p:txBody>
      </p:sp>
      <p:pic>
        <p:nvPicPr>
          <p:cNvPr id="10" name="Рисунок 9"/>
          <p:cNvPicPr/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99731" y="3441307"/>
            <a:ext cx="3625850" cy="19538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 descr="C:\Users\1\Pictures\1 сентября 2016\DSCN4319.JPG"/>
          <p:cNvPicPr/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0655" y="868606"/>
            <a:ext cx="2923014" cy="1820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F:\новый год 2017\нов год лучшие\DSCN1418.JPG"/>
          <p:cNvPicPr/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64088" y="5084429"/>
            <a:ext cx="3384376" cy="1704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C:\Users\User\AppData\Local\Microsoft\Windows\Temporary Internet Files\Content.Word\SAM_6842.jpg"/>
          <p:cNvPicPr/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65464" y="5102561"/>
            <a:ext cx="2304256" cy="16900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C:\Users\User\AppData\Local\Microsoft\Windows\Temporary Internet Files\Content.Word\DSCN2424.jpg"/>
          <p:cNvPicPr/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1165" y="3441307"/>
            <a:ext cx="3052835" cy="1847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89673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88024" y="908720"/>
            <a:ext cx="3505483" cy="4113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9" y="1484784"/>
            <a:ext cx="4104456" cy="4715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640960" cy="634082"/>
          </a:xfrm>
        </p:spPr>
        <p:txBody>
          <a:bodyPr>
            <a:noAutofit/>
          </a:bodyPr>
          <a:lstStyle/>
          <a:p>
            <a:r>
              <a:rPr lang="ru-RU" sz="2800" b="1" dirty="0">
                <a:solidFill>
                  <a:srgbClr val="002060"/>
                </a:solidFill>
              </a:rPr>
              <a:t>Зоны школьной предметно-пространственной среды</a:t>
            </a:r>
            <a:endParaRPr lang="ru-RU" sz="2800" dirty="0">
              <a:solidFill>
                <a:srgbClr val="002060"/>
              </a:solidFill>
            </a:endParaRPr>
          </a:p>
        </p:txBody>
      </p:sp>
      <p:sp>
        <p:nvSpPr>
          <p:cNvPr id="6" name="Объект 2"/>
          <p:cNvSpPr txBox="1">
            <a:spLocks/>
          </p:cNvSpPr>
          <p:nvPr/>
        </p:nvSpPr>
        <p:spPr>
          <a:xfrm>
            <a:off x="611560" y="908720"/>
            <a:ext cx="3816424" cy="5760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ru-RU" sz="2400" b="1" dirty="0" smtClean="0">
                <a:solidFill>
                  <a:srgbClr val="7030A0"/>
                </a:solidFill>
              </a:rPr>
              <a:t>Информационные стенды</a:t>
            </a:r>
            <a:endParaRPr lang="ru-RU" sz="2400" b="1" dirty="0">
              <a:solidFill>
                <a:srgbClr val="7030A0"/>
              </a:solidFill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047427" y="4365104"/>
            <a:ext cx="4663265" cy="23042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20029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82314" y="1412776"/>
            <a:ext cx="3549747" cy="2272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758542" y="4509120"/>
            <a:ext cx="3280175" cy="2120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568952" cy="778098"/>
          </a:xfrm>
        </p:spPr>
        <p:txBody>
          <a:bodyPr>
            <a:noAutofit/>
          </a:bodyPr>
          <a:lstStyle/>
          <a:p>
            <a:r>
              <a:rPr lang="ru-RU" sz="2800" b="1" dirty="0">
                <a:solidFill>
                  <a:srgbClr val="002060"/>
                </a:solidFill>
              </a:rPr>
              <a:t>Зоны школьной предметно-пространственной среды</a:t>
            </a:r>
            <a:endParaRPr lang="ru-RU" sz="2800" dirty="0">
              <a:solidFill>
                <a:srgbClr val="002060"/>
              </a:solidFill>
            </a:endParaRPr>
          </a:p>
        </p:txBody>
      </p:sp>
      <p:pic>
        <p:nvPicPr>
          <p:cNvPr id="13" name="Picture 6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995936" y="1111052"/>
            <a:ext cx="5082475" cy="3123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Объект 2"/>
          <p:cNvSpPr txBox="1">
            <a:spLocks/>
          </p:cNvSpPr>
          <p:nvPr/>
        </p:nvSpPr>
        <p:spPr>
          <a:xfrm>
            <a:off x="245243" y="923933"/>
            <a:ext cx="3816424" cy="5760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ru-RU" sz="2400" b="1" dirty="0" smtClean="0">
                <a:solidFill>
                  <a:srgbClr val="7030A0"/>
                </a:solidFill>
              </a:rPr>
              <a:t>Информационные стенды</a:t>
            </a:r>
            <a:endParaRPr lang="ru-RU" sz="2400" b="1" dirty="0">
              <a:solidFill>
                <a:srgbClr val="7030A0"/>
              </a:solidFill>
            </a:endParaRPr>
          </a:p>
        </p:txBody>
      </p:sp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7596" y="3789040"/>
            <a:ext cx="5431922" cy="2952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67065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002060"/>
                </a:solidFill>
              </a:rPr>
              <a:t>Зоны школьной предметно-пространственной </a:t>
            </a:r>
            <a:r>
              <a:rPr lang="ru-RU" b="1" dirty="0" smtClean="0">
                <a:solidFill>
                  <a:srgbClr val="002060"/>
                </a:solidFill>
              </a:rPr>
              <a:t>среды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9139" y="1482589"/>
            <a:ext cx="3456384" cy="57606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altLang="ru-RU" b="1" dirty="0">
                <a:solidFill>
                  <a:srgbClr val="002060"/>
                </a:solidFill>
              </a:rPr>
              <a:t>Учебная </a:t>
            </a:r>
            <a:r>
              <a:rPr lang="ru-RU" altLang="ru-RU" b="1" dirty="0" smtClean="0">
                <a:solidFill>
                  <a:srgbClr val="002060"/>
                </a:solidFill>
              </a:rPr>
              <a:t>зона</a:t>
            </a:r>
            <a:endParaRPr lang="ru-RU" altLang="ru-RU" b="1" dirty="0">
              <a:solidFill>
                <a:srgbClr val="002060"/>
              </a:solidFill>
            </a:endParaRPr>
          </a:p>
        </p:txBody>
      </p:sp>
      <p:pic>
        <p:nvPicPr>
          <p:cNvPr id="4" name="Рисунок 3" descr="F:\день матери учитель года\IMG_20191119_105845.jpg"/>
          <p:cNvPicPr/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8215" y="4293097"/>
            <a:ext cx="3071618" cy="187220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 descr="F:\день матери учитель года\IMG_20191122_114451.jpg"/>
          <p:cNvPicPr/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2071641"/>
            <a:ext cx="3131840" cy="197080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 descr="F:\неделя математики 2019\IMG_20191127_095104.jpg"/>
          <p:cNvPicPr/>
          <p:nvPr/>
        </p:nvPicPr>
        <p:blipFill rotWithShape="1"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323139" y="4293097"/>
            <a:ext cx="3073673" cy="187220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Рисунок 7" descr="F:\неделя математики 2019\IMG_20191126_094319.jpg"/>
          <p:cNvPicPr/>
          <p:nvPr/>
        </p:nvPicPr>
        <p:blipFill rotWithShape="1"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159453" y="2086881"/>
            <a:ext cx="3140739" cy="195556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Рисунок 9" descr="F:\день матери учитель года\IMG_20191119_180848.jpg"/>
          <p:cNvPicPr/>
          <p:nvPr/>
        </p:nvPicPr>
        <p:blipFill rotWithShape="1">
          <a:blip r:embed="rId10" cstate="screen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588224" y="4293097"/>
            <a:ext cx="2488378" cy="187220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Рисунок 11"/>
          <p:cNvPicPr/>
          <p:nvPr/>
        </p:nvPicPr>
        <p:blipFill rotWithShape="1">
          <a:blip r:embed="rId12" cstate="screen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399048" y="2071641"/>
            <a:ext cx="2712095" cy="197080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57120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3568" y="548680"/>
            <a:ext cx="8229600" cy="864096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ru-RU" b="1" dirty="0">
                <a:solidFill>
                  <a:srgbClr val="002060"/>
                </a:solidFill>
              </a:rPr>
              <a:t>Образовательная среда школы  </a:t>
            </a:r>
            <a:r>
              <a:rPr lang="ru-RU" b="1" dirty="0"/>
              <a:t>- это совокупность условий и возможностей личностного развития.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907704" y="1484782"/>
            <a:ext cx="489654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</a:pPr>
            <a:r>
              <a:rPr lang="ru-RU" sz="2400" b="1" dirty="0" smtClean="0">
                <a:solidFill>
                  <a:srgbClr val="002060"/>
                </a:solidFill>
              </a:rPr>
              <a:t>Аспекты образовательной среды:</a:t>
            </a:r>
            <a:endParaRPr lang="ru-RU" sz="2400" b="1" dirty="0">
              <a:solidFill>
                <a:srgbClr val="002060"/>
              </a:solidFill>
            </a:endParaRP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3968287501"/>
              </p:ext>
            </p:extLst>
          </p:nvPr>
        </p:nvGraphicFramePr>
        <p:xfrm>
          <a:off x="179512" y="1412776"/>
          <a:ext cx="8964488" cy="21602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899592" y="3212976"/>
            <a:ext cx="714583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</a:rPr>
              <a:t>Основные характеристики образовательной среды</a:t>
            </a:r>
            <a:r>
              <a:rPr lang="ru-RU" sz="2400" b="1" dirty="0" smtClean="0">
                <a:solidFill>
                  <a:srgbClr val="002060"/>
                </a:solidFill>
              </a:rPr>
              <a:t>:</a:t>
            </a:r>
            <a:endParaRPr lang="ru-RU" sz="2400" b="1" dirty="0">
              <a:solidFill>
                <a:srgbClr val="002060"/>
              </a:solidFill>
            </a:endParaRPr>
          </a:p>
        </p:txBody>
      </p:sp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909010947"/>
              </p:ext>
            </p:extLst>
          </p:nvPr>
        </p:nvGraphicFramePr>
        <p:xfrm>
          <a:off x="-244017" y="3443808"/>
          <a:ext cx="9433048" cy="37444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2232746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51520" y="116632"/>
            <a:ext cx="8712968" cy="720080"/>
          </a:xfrm>
        </p:spPr>
        <p:txBody>
          <a:bodyPr>
            <a:normAutofit/>
          </a:bodyPr>
          <a:lstStyle/>
          <a:p>
            <a:r>
              <a:rPr lang="ru-RU" sz="2800" b="1" dirty="0">
                <a:solidFill>
                  <a:srgbClr val="002060"/>
                </a:solidFill>
              </a:rPr>
              <a:t>Зоны школьной предметно-пространственной среды</a:t>
            </a:r>
            <a:endParaRPr lang="ru-RU" sz="2800" dirty="0"/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539552" y="6021288"/>
            <a:ext cx="8208912" cy="576064"/>
          </a:xfrm>
        </p:spPr>
        <p:txBody>
          <a:bodyPr>
            <a:noAutofit/>
          </a:bodyPr>
          <a:lstStyle/>
          <a:p>
            <a:pPr algn="ctr"/>
            <a:r>
              <a:rPr lang="ru-RU" sz="1800" dirty="0" smtClean="0"/>
              <a:t>Классные </a:t>
            </a:r>
            <a:r>
              <a:rPr lang="ru-RU" sz="1800" dirty="0"/>
              <a:t>кабинеты имеют предметно-развивающие </a:t>
            </a:r>
            <a:r>
              <a:rPr lang="ru-RU" sz="1800" dirty="0" smtClean="0"/>
              <a:t>зоны (учебная</a:t>
            </a:r>
            <a:r>
              <a:rPr lang="ru-RU" sz="1800" dirty="0"/>
              <a:t>, игровая, зелёная, информационная, </a:t>
            </a:r>
            <a:r>
              <a:rPr lang="ru-RU" sz="1800" dirty="0" smtClean="0"/>
              <a:t>санитарно-гигиеническая) </a:t>
            </a:r>
            <a:endParaRPr lang="ru-RU" sz="1800" dirty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3"/>
          </p:nvPr>
        </p:nvSpPr>
        <p:spPr>
          <a:xfrm>
            <a:off x="417307" y="721161"/>
            <a:ext cx="5069836" cy="432048"/>
          </a:xfrm>
        </p:spPr>
        <p:txBody>
          <a:bodyPr>
            <a:normAutofit fontScale="92500"/>
          </a:bodyPr>
          <a:lstStyle/>
          <a:p>
            <a:r>
              <a:rPr lang="ru-RU" dirty="0" smtClean="0">
                <a:solidFill>
                  <a:srgbClr val="7030A0"/>
                </a:solidFill>
              </a:rPr>
              <a:t>Учебные кабинеты начальной школы</a:t>
            </a:r>
            <a:endParaRPr lang="ru-RU" dirty="0">
              <a:solidFill>
                <a:srgbClr val="7030A0"/>
              </a:solidFill>
            </a:endParaRPr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83568" y="1139753"/>
            <a:ext cx="3838803" cy="28229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3" name="Picture 3"/>
          <p:cNvPicPr>
            <a:picLocks noGrp="1" noChangeAspect="1" noChangeArrowheads="1"/>
          </p:cNvPicPr>
          <p:nvPr>
            <p:ph sz="quarter" idx="4"/>
          </p:nvPr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768531" y="1151525"/>
            <a:ext cx="4041775" cy="2811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5" name="Picture 5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23928" y="4024584"/>
            <a:ext cx="1997855" cy="1924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6" name="Picture 6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07902" y="4024583"/>
            <a:ext cx="2204580" cy="19246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7" name="Picture 7"/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27584" y="4024583"/>
            <a:ext cx="2854227" cy="1924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7578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0600" y="1369233"/>
            <a:ext cx="4040188" cy="2867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7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1484784"/>
            <a:ext cx="4248472" cy="3289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6557" y="4356675"/>
            <a:ext cx="4032448" cy="250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Текст 4"/>
          <p:cNvSpPr txBox="1">
            <a:spLocks/>
          </p:cNvSpPr>
          <p:nvPr/>
        </p:nvSpPr>
        <p:spPr>
          <a:xfrm>
            <a:off x="4572000" y="4832996"/>
            <a:ext cx="4176464" cy="165618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000" dirty="0" smtClean="0"/>
              <a:t>Классные кабинеты имеют предметно-развивающие зоны (учебная, игровая, зелёная, информационная, санитарно-гигиеническая) </a:t>
            </a:r>
            <a:endParaRPr lang="ru-RU" sz="2000" dirty="0"/>
          </a:p>
        </p:txBody>
      </p:sp>
      <p:sp>
        <p:nvSpPr>
          <p:cNvPr id="11" name="Заголовок 3"/>
          <p:cNvSpPr>
            <a:spLocks noGrp="1"/>
          </p:cNvSpPr>
          <p:nvPr>
            <p:ph type="title"/>
          </p:nvPr>
        </p:nvSpPr>
        <p:spPr>
          <a:xfrm>
            <a:off x="251520" y="274638"/>
            <a:ext cx="8568952" cy="778098"/>
          </a:xfrm>
        </p:spPr>
        <p:txBody>
          <a:bodyPr>
            <a:normAutofit/>
          </a:bodyPr>
          <a:lstStyle/>
          <a:p>
            <a:r>
              <a:rPr lang="ru-RU" sz="2800" b="1" dirty="0">
                <a:solidFill>
                  <a:srgbClr val="002060"/>
                </a:solidFill>
              </a:rPr>
              <a:t>Зоны школьной предметно-пространственной среды</a:t>
            </a:r>
            <a:endParaRPr lang="ru-RU" sz="2800" dirty="0"/>
          </a:p>
        </p:txBody>
      </p:sp>
      <p:sp>
        <p:nvSpPr>
          <p:cNvPr id="12" name="Текст 5"/>
          <p:cNvSpPr txBox="1">
            <a:spLocks/>
          </p:cNvSpPr>
          <p:nvPr/>
        </p:nvSpPr>
        <p:spPr>
          <a:xfrm>
            <a:off x="390600" y="937185"/>
            <a:ext cx="5069836" cy="43204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>
                <a:solidFill>
                  <a:srgbClr val="7030A0"/>
                </a:solidFill>
              </a:rPr>
              <a:t>Учебные кабинеты начальной школы</a:t>
            </a:r>
            <a:endParaRPr lang="ru-RU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7736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507288" cy="562074"/>
          </a:xfrm>
        </p:spPr>
        <p:txBody>
          <a:bodyPr>
            <a:normAutofit/>
          </a:bodyPr>
          <a:lstStyle/>
          <a:p>
            <a:r>
              <a:rPr lang="ru-RU" sz="2800" b="1" dirty="0">
                <a:solidFill>
                  <a:srgbClr val="002060"/>
                </a:solidFill>
              </a:rPr>
              <a:t>Зоны школьной предметно-пространственной среды</a:t>
            </a:r>
            <a:endParaRPr lang="ru-RU" sz="2800" dirty="0"/>
          </a:p>
        </p:txBody>
      </p:sp>
      <p:pic>
        <p:nvPicPr>
          <p:cNvPr id="2253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83968" y="1153208"/>
            <a:ext cx="4801504" cy="28658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1" name="Picture 3"/>
          <p:cNvPicPr>
            <a:picLocks noGrp="1" noChangeAspect="1" noChangeArrowheads="1"/>
          </p:cNvPicPr>
          <p:nvPr>
            <p:ph sz="quarter" idx="4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851920" y="4228408"/>
            <a:ext cx="2733937" cy="2243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7307" y="1153209"/>
            <a:ext cx="3725795" cy="25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3" name="Picture 5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3867464"/>
            <a:ext cx="3472193" cy="26041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Текст 5"/>
          <p:cNvSpPr txBox="1">
            <a:spLocks/>
          </p:cNvSpPr>
          <p:nvPr/>
        </p:nvSpPr>
        <p:spPr>
          <a:xfrm>
            <a:off x="417307" y="721161"/>
            <a:ext cx="5069836" cy="43204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mtClean="0">
                <a:solidFill>
                  <a:srgbClr val="7030A0"/>
                </a:solidFill>
              </a:rPr>
              <a:t>Учебные кабинеты начальной школы</a:t>
            </a:r>
            <a:endParaRPr lang="ru-RU" dirty="0">
              <a:solidFill>
                <a:srgbClr val="7030A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588224" y="4500669"/>
            <a:ext cx="248376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В игровой зоне класса </a:t>
            </a:r>
            <a:r>
              <a:rPr lang="ru-RU" b="1" dirty="0" smtClean="0"/>
              <a:t>расположены </a:t>
            </a:r>
            <a:r>
              <a:rPr lang="ru-RU" b="1" dirty="0"/>
              <a:t>столы, настольные игры, принадлежности для конструирования, занятий творчеством. </a:t>
            </a:r>
          </a:p>
        </p:txBody>
      </p:sp>
    </p:spTree>
    <p:extLst>
      <p:ext uri="{BB962C8B-B14F-4D97-AF65-F5344CB8AC3E}">
        <p14:creationId xmlns:p14="http://schemas.microsoft.com/office/powerpoint/2010/main" val="2945923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2699792" y="1916832"/>
            <a:ext cx="4041775" cy="432048"/>
          </a:xfrm>
        </p:spPr>
        <p:txBody>
          <a:bodyPr>
            <a:noAutofit/>
          </a:bodyPr>
          <a:lstStyle/>
          <a:p>
            <a:pPr algn="ctr"/>
            <a:r>
              <a:rPr lang="ru-RU" sz="2800" dirty="0" smtClean="0"/>
              <a:t>Кабинет истории</a:t>
            </a:r>
            <a:endParaRPr lang="ru-RU" sz="2800" dirty="0"/>
          </a:p>
        </p:txBody>
      </p:sp>
      <p:pic>
        <p:nvPicPr>
          <p:cNvPr id="2355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2635448"/>
            <a:ext cx="4040188" cy="3030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5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5025" y="2634853"/>
            <a:ext cx="4041775" cy="3031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Заголовок 3"/>
          <p:cNvSpPr>
            <a:spLocks noGrp="1"/>
          </p:cNvSpPr>
          <p:nvPr>
            <p:ph type="title"/>
          </p:nvPr>
        </p:nvSpPr>
        <p:spPr>
          <a:xfrm>
            <a:off x="323528" y="274638"/>
            <a:ext cx="8568952" cy="878571"/>
          </a:xfrm>
        </p:spPr>
        <p:txBody>
          <a:bodyPr>
            <a:normAutofit/>
          </a:bodyPr>
          <a:lstStyle/>
          <a:p>
            <a:r>
              <a:rPr lang="ru-RU" sz="2800" b="1" dirty="0">
                <a:solidFill>
                  <a:srgbClr val="002060"/>
                </a:solidFill>
              </a:rPr>
              <a:t>Зоны школьной предметно-пространственной среды</a:t>
            </a:r>
            <a:endParaRPr lang="ru-RU" sz="2800" dirty="0"/>
          </a:p>
        </p:txBody>
      </p:sp>
      <p:sp>
        <p:nvSpPr>
          <p:cNvPr id="10" name="Текст 5"/>
          <p:cNvSpPr txBox="1">
            <a:spLocks/>
          </p:cNvSpPr>
          <p:nvPr/>
        </p:nvSpPr>
        <p:spPr>
          <a:xfrm>
            <a:off x="683568" y="1160037"/>
            <a:ext cx="5069836" cy="432048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>
                <a:solidFill>
                  <a:srgbClr val="7030A0"/>
                </a:solidFill>
              </a:rPr>
              <a:t>Учебные кабинеты основной школы</a:t>
            </a:r>
            <a:endParaRPr lang="ru-RU" dirty="0">
              <a:solidFill>
                <a:srgbClr val="7030A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39552" y="5805264"/>
            <a:ext cx="82089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Дизайн учебных кабинетов способствует художественно-эстетическому и познавательному развитию ребенка. </a:t>
            </a:r>
          </a:p>
        </p:txBody>
      </p:sp>
    </p:spTree>
    <p:extLst>
      <p:ext uri="{BB962C8B-B14F-4D97-AF65-F5344CB8AC3E}">
        <p14:creationId xmlns:p14="http://schemas.microsoft.com/office/powerpoint/2010/main" val="3716316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544" y="2420888"/>
            <a:ext cx="4040188" cy="3030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3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34681" y="2420888"/>
            <a:ext cx="4041775" cy="3031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Заголовок 3"/>
          <p:cNvSpPr>
            <a:spLocks noGrp="1"/>
          </p:cNvSpPr>
          <p:nvPr>
            <p:ph type="title"/>
          </p:nvPr>
        </p:nvSpPr>
        <p:spPr>
          <a:xfrm>
            <a:off x="251520" y="274638"/>
            <a:ext cx="8568952" cy="922114"/>
          </a:xfrm>
        </p:spPr>
        <p:txBody>
          <a:bodyPr>
            <a:normAutofit/>
          </a:bodyPr>
          <a:lstStyle/>
          <a:p>
            <a:r>
              <a:rPr lang="ru-RU" sz="2800" b="1" dirty="0">
                <a:solidFill>
                  <a:srgbClr val="002060"/>
                </a:solidFill>
              </a:rPr>
              <a:t>Зоны школьной предметно-пространственной среды</a:t>
            </a:r>
            <a:endParaRPr lang="ru-RU" sz="2800" dirty="0"/>
          </a:p>
        </p:txBody>
      </p:sp>
      <p:sp>
        <p:nvSpPr>
          <p:cNvPr id="10" name="Текст 5"/>
          <p:cNvSpPr txBox="1">
            <a:spLocks/>
          </p:cNvSpPr>
          <p:nvPr/>
        </p:nvSpPr>
        <p:spPr>
          <a:xfrm>
            <a:off x="773290" y="1124744"/>
            <a:ext cx="5069836" cy="432048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>
                <a:solidFill>
                  <a:srgbClr val="7030A0"/>
                </a:solidFill>
              </a:rPr>
              <a:t>Учебные кабинеты основной школы</a:t>
            </a:r>
            <a:endParaRPr lang="ru-RU" dirty="0">
              <a:solidFill>
                <a:srgbClr val="7030A0"/>
              </a:solidFill>
            </a:endParaRPr>
          </a:p>
        </p:txBody>
      </p:sp>
      <p:sp>
        <p:nvSpPr>
          <p:cNvPr id="11" name="Текст 4"/>
          <p:cNvSpPr>
            <a:spLocks noGrp="1"/>
          </p:cNvSpPr>
          <p:nvPr>
            <p:ph type="body" sz="quarter" idx="3"/>
          </p:nvPr>
        </p:nvSpPr>
        <p:spPr>
          <a:xfrm>
            <a:off x="2771800" y="1772816"/>
            <a:ext cx="4041775" cy="432048"/>
          </a:xfrm>
        </p:spPr>
        <p:txBody>
          <a:bodyPr>
            <a:noAutofit/>
          </a:bodyPr>
          <a:lstStyle/>
          <a:p>
            <a:pPr algn="ctr"/>
            <a:r>
              <a:rPr lang="ru-RU" sz="2800" dirty="0" smtClean="0"/>
              <a:t>Кабинет литературы</a:t>
            </a:r>
            <a:endParaRPr lang="ru-RU" sz="28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467544" y="5661248"/>
            <a:ext cx="820891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В шкафах помещены книги для чтения во внеурочное время, рабочие </a:t>
            </a:r>
            <a:r>
              <a:rPr lang="ru-RU" b="1" dirty="0" smtClean="0"/>
              <a:t>тетради. </a:t>
            </a:r>
            <a:r>
              <a:rPr lang="ru-RU" b="1" dirty="0"/>
              <a:t>Информационная зона располагается по периметру кабинета и представлена стендами на стенах. </a:t>
            </a:r>
          </a:p>
        </p:txBody>
      </p:sp>
    </p:spTree>
    <p:extLst>
      <p:ext uri="{BB962C8B-B14F-4D97-AF65-F5344CB8AC3E}">
        <p14:creationId xmlns:p14="http://schemas.microsoft.com/office/powerpoint/2010/main" val="4123669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2960" y="2204864"/>
            <a:ext cx="4040188" cy="3030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7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66050" y="2204864"/>
            <a:ext cx="4041775" cy="3031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>
                <a:solidFill>
                  <a:srgbClr val="002060"/>
                </a:solidFill>
              </a:rPr>
              <a:t>Зоны школьной предметно-пространственной среды</a:t>
            </a:r>
            <a:endParaRPr lang="ru-RU" sz="2800" dirty="0"/>
          </a:p>
        </p:txBody>
      </p:sp>
      <p:sp>
        <p:nvSpPr>
          <p:cNvPr id="10" name="Текст 5"/>
          <p:cNvSpPr txBox="1">
            <a:spLocks/>
          </p:cNvSpPr>
          <p:nvPr/>
        </p:nvSpPr>
        <p:spPr>
          <a:xfrm>
            <a:off x="755576" y="1268760"/>
            <a:ext cx="5069836" cy="432048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>
                <a:solidFill>
                  <a:srgbClr val="7030A0"/>
                </a:solidFill>
              </a:rPr>
              <a:t>Учебные кабинеты основной школы</a:t>
            </a:r>
            <a:endParaRPr lang="ru-RU" dirty="0">
              <a:solidFill>
                <a:srgbClr val="7030A0"/>
              </a:solidFill>
            </a:endParaRPr>
          </a:p>
        </p:txBody>
      </p:sp>
      <p:sp>
        <p:nvSpPr>
          <p:cNvPr id="11" name="Текст 4"/>
          <p:cNvSpPr>
            <a:spLocks noGrp="1"/>
          </p:cNvSpPr>
          <p:nvPr>
            <p:ph type="body" sz="quarter" idx="3"/>
          </p:nvPr>
        </p:nvSpPr>
        <p:spPr>
          <a:xfrm>
            <a:off x="2727649" y="1718388"/>
            <a:ext cx="4041775" cy="432048"/>
          </a:xfrm>
        </p:spPr>
        <p:txBody>
          <a:bodyPr>
            <a:noAutofit/>
          </a:bodyPr>
          <a:lstStyle/>
          <a:p>
            <a:pPr algn="ctr"/>
            <a:r>
              <a:rPr lang="ru-RU" sz="2800" dirty="0" smtClean="0"/>
              <a:t>Кабинет физики</a:t>
            </a:r>
            <a:endParaRPr lang="ru-RU" sz="28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382960" y="5244059"/>
            <a:ext cx="852655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Стенды оформляются в цветном </a:t>
            </a:r>
            <a:r>
              <a:rPr lang="ru-RU" b="1" dirty="0" smtClean="0"/>
              <a:t>варианте. </a:t>
            </a:r>
            <a:r>
              <a:rPr lang="ru-RU" b="1" dirty="0"/>
              <a:t>На </a:t>
            </a:r>
            <a:r>
              <a:rPr lang="ru-RU" b="1" dirty="0" smtClean="0"/>
              <a:t>стендах, кроме необходимой информации размещаются </a:t>
            </a:r>
            <a:r>
              <a:rPr lang="ru-RU" b="1" dirty="0"/>
              <a:t>детские творческие работы.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82960" y="5877272"/>
            <a:ext cx="83529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В классах парты, </a:t>
            </a:r>
            <a:r>
              <a:rPr lang="ru-RU" b="1" dirty="0"/>
              <a:t>стулья регулируются в соответствии с ростом учащихся); учительский стол; учебные доски (меловая, интерактивная); компьютер, шкафы</a:t>
            </a:r>
          </a:p>
        </p:txBody>
      </p:sp>
    </p:spTree>
    <p:extLst>
      <p:ext uri="{BB962C8B-B14F-4D97-AF65-F5344CB8AC3E}">
        <p14:creationId xmlns:p14="http://schemas.microsoft.com/office/powerpoint/2010/main" val="716479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 descr="F:\неделя математики 2019\IMG_20191125_112801.jpg"/>
          <p:cNvPicPr>
            <a:picLocks noGrp="1"/>
          </p:cNvPicPr>
          <p:nvPr>
            <p:ph sz="half" idx="1"/>
          </p:nvPr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39552" y="1398577"/>
            <a:ext cx="4038600" cy="247330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765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19362" y="1825554"/>
            <a:ext cx="3672408" cy="2653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Рисунок 9" descr="F:\неделя математики 2017-2018\102NIKON\DSCN0575.JPG"/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48064" y="4529878"/>
            <a:ext cx="3312368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507288" cy="662547"/>
          </a:xfrm>
        </p:spPr>
        <p:txBody>
          <a:bodyPr>
            <a:normAutofit/>
          </a:bodyPr>
          <a:lstStyle/>
          <a:p>
            <a:r>
              <a:rPr lang="ru-RU" sz="2800" b="1" dirty="0">
                <a:solidFill>
                  <a:srgbClr val="002060"/>
                </a:solidFill>
              </a:rPr>
              <a:t>Зоны школьной предметно-пространственной среды</a:t>
            </a:r>
            <a:endParaRPr lang="ru-RU" sz="2800" dirty="0"/>
          </a:p>
        </p:txBody>
      </p:sp>
      <p:sp>
        <p:nvSpPr>
          <p:cNvPr id="13" name="Текст 5"/>
          <p:cNvSpPr txBox="1">
            <a:spLocks/>
          </p:cNvSpPr>
          <p:nvPr/>
        </p:nvSpPr>
        <p:spPr>
          <a:xfrm>
            <a:off x="390600" y="937185"/>
            <a:ext cx="5069836" cy="432048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>
                <a:solidFill>
                  <a:srgbClr val="7030A0"/>
                </a:solidFill>
              </a:rPr>
              <a:t>Учебные кабинеты основной школы</a:t>
            </a:r>
            <a:endParaRPr lang="ru-RU" dirty="0">
              <a:solidFill>
                <a:srgbClr val="7030A0"/>
              </a:solidFill>
            </a:endParaRPr>
          </a:p>
        </p:txBody>
      </p:sp>
      <p:sp>
        <p:nvSpPr>
          <p:cNvPr id="14" name="Текст 4"/>
          <p:cNvSpPr txBox="1">
            <a:spLocks/>
          </p:cNvSpPr>
          <p:nvPr/>
        </p:nvSpPr>
        <p:spPr>
          <a:xfrm>
            <a:off x="4783360" y="1334209"/>
            <a:ext cx="4041775" cy="432048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800" b="1" dirty="0" smtClean="0"/>
              <a:t>Кабинет физики</a:t>
            </a:r>
            <a:endParaRPr lang="ru-RU" sz="2800" b="1" dirty="0"/>
          </a:p>
        </p:txBody>
      </p:sp>
      <p:pic>
        <p:nvPicPr>
          <p:cNvPr id="15" name="Рисунок 14"/>
          <p:cNvPicPr/>
          <p:nvPr/>
        </p:nvPicPr>
        <p:blipFill rotWithShape="1"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67544" y="4077072"/>
            <a:ext cx="4315816" cy="244827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419643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355232"/>
            <a:ext cx="8640960" cy="706090"/>
          </a:xfrm>
        </p:spPr>
        <p:txBody>
          <a:bodyPr>
            <a:noAutofit/>
          </a:bodyPr>
          <a:lstStyle/>
          <a:p>
            <a:r>
              <a:rPr lang="ru-RU" sz="2800" b="1" dirty="0">
                <a:solidFill>
                  <a:srgbClr val="002060"/>
                </a:solidFill>
              </a:rPr>
              <a:t>Зоны школьной предметно-пространственной среды</a:t>
            </a:r>
            <a:endParaRPr lang="ru-RU" sz="2800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1"/>
            <a:ext cx="3466728" cy="676672"/>
          </a:xfrm>
        </p:spPr>
        <p:txBody>
          <a:bodyPr/>
          <a:lstStyle/>
          <a:p>
            <a:pPr marL="0" indent="0">
              <a:buNone/>
            </a:pPr>
            <a:r>
              <a:rPr lang="ru-RU" altLang="ru-RU" b="1" dirty="0" smtClean="0">
                <a:solidFill>
                  <a:srgbClr val="002060"/>
                </a:solidFill>
              </a:rPr>
              <a:t>Библиотека.</a:t>
            </a:r>
            <a:endParaRPr lang="ru-RU" altLang="ru-RU" b="1" dirty="0">
              <a:solidFill>
                <a:srgbClr val="002060"/>
              </a:solidFill>
            </a:endParaRPr>
          </a:p>
        </p:txBody>
      </p:sp>
      <p:pic>
        <p:nvPicPr>
          <p:cNvPr id="4" name="Рисунок 3" descr="E:\Внеклассное мероприятие по экологии\IMG-20171218-WA0000.jpg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3328" y="4216408"/>
            <a:ext cx="3309292" cy="2514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32040" y="1287352"/>
            <a:ext cx="3456384" cy="2592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56111" y="4186499"/>
            <a:ext cx="3432313" cy="25742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5" y="1469030"/>
            <a:ext cx="4347018" cy="26080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Текст 5"/>
          <p:cNvSpPr txBox="1">
            <a:spLocks/>
          </p:cNvSpPr>
          <p:nvPr/>
        </p:nvSpPr>
        <p:spPr>
          <a:xfrm>
            <a:off x="686644" y="1036982"/>
            <a:ext cx="2013148" cy="432048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>
                <a:solidFill>
                  <a:srgbClr val="7030A0"/>
                </a:solidFill>
              </a:rPr>
              <a:t>Библиотека</a:t>
            </a:r>
            <a:endParaRPr lang="ru-RU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1587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F:\новый год 2017\шах7.JPG"/>
          <p:cNvPicPr/>
          <p:nvPr/>
        </p:nvPicPr>
        <p:blipFill>
          <a:blip r:embed="rId2" cstate="screen">
            <a:lum contras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87824" y="2276872"/>
            <a:ext cx="2803525" cy="198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F:\новый год 2017\шах5.JPG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64684" y="4581128"/>
            <a:ext cx="2391492" cy="189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F:\новый год 2017\шахм1.JPG"/>
          <p:cNvPicPr/>
          <p:nvPr/>
        </p:nvPicPr>
        <p:blipFill>
          <a:blip r:embed="rId4" cstate="screen">
            <a:lum bright="10000" contras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5333" y="2245122"/>
            <a:ext cx="2270760" cy="201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User\AppData\Local\Microsoft\Windows\Temporary Internet Files\Content.Word\SAM_4792.jpg"/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9704" y="4581128"/>
            <a:ext cx="3153410" cy="189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329138" y="274638"/>
            <a:ext cx="8563342" cy="706090"/>
          </a:xfrm>
        </p:spPr>
        <p:txBody>
          <a:bodyPr>
            <a:normAutofit/>
          </a:bodyPr>
          <a:lstStyle/>
          <a:p>
            <a:r>
              <a:rPr lang="ru-RU" sz="2800" b="1" dirty="0">
                <a:solidFill>
                  <a:srgbClr val="002060"/>
                </a:solidFill>
              </a:rPr>
              <a:t>Зоны школьной предметно-пространственной </a:t>
            </a:r>
            <a:r>
              <a:rPr lang="ru-RU" sz="2800" b="1" dirty="0" smtClean="0">
                <a:solidFill>
                  <a:srgbClr val="002060"/>
                </a:solidFill>
              </a:rPr>
              <a:t>среды</a:t>
            </a:r>
            <a:endParaRPr lang="ru-RU" sz="2800" dirty="0">
              <a:solidFill>
                <a:srgbClr val="002060"/>
              </a:solidFill>
            </a:endParaRPr>
          </a:p>
        </p:txBody>
      </p:sp>
      <p:sp>
        <p:nvSpPr>
          <p:cNvPr id="10" name="Объект 2"/>
          <p:cNvSpPr txBox="1">
            <a:spLocks/>
          </p:cNvSpPr>
          <p:nvPr/>
        </p:nvSpPr>
        <p:spPr>
          <a:xfrm>
            <a:off x="352802" y="906526"/>
            <a:ext cx="1554902" cy="5760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ru-RU" altLang="ru-RU" sz="2400" b="1" dirty="0" smtClean="0">
                <a:solidFill>
                  <a:srgbClr val="7030A0"/>
                </a:solidFill>
              </a:rPr>
              <a:t>Игровая зона </a:t>
            </a:r>
            <a:endParaRPr lang="ru-RU" altLang="ru-RU" sz="2400" b="1" dirty="0">
              <a:solidFill>
                <a:srgbClr val="7030A0"/>
              </a:solidFill>
            </a:endParaRPr>
          </a:p>
        </p:txBody>
      </p:sp>
      <p:pic>
        <p:nvPicPr>
          <p:cNvPr id="11" name="Рисунок 10"/>
          <p:cNvPicPr/>
          <p:nvPr/>
        </p:nvPicPr>
        <p:blipFill rotWithShape="1"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940152" y="2276872"/>
            <a:ext cx="3082732" cy="199171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Рисунок 11" descr="C:\Users\User\AppData\Local\Microsoft\Windows\Temporary Internet Files\Content.Word\SAM_4803.jpg"/>
          <p:cNvPicPr/>
          <p:nvPr/>
        </p:nvPicPr>
        <p:blipFill rotWithShape="1"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228185" y="4581805"/>
            <a:ext cx="2794700" cy="18916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Объект 2"/>
          <p:cNvSpPr>
            <a:spLocks noGrp="1"/>
          </p:cNvSpPr>
          <p:nvPr>
            <p:ph idx="1"/>
          </p:nvPr>
        </p:nvSpPr>
        <p:spPr>
          <a:xfrm>
            <a:off x="1939418" y="906526"/>
            <a:ext cx="6784063" cy="1112987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1800" b="1" dirty="0"/>
              <a:t>В МБОУ СОШ </a:t>
            </a:r>
            <a:r>
              <a:rPr lang="ru-RU" sz="1800" b="1" dirty="0" err="1"/>
              <a:t>с.Киселёвка</a:t>
            </a:r>
            <a:r>
              <a:rPr lang="ru-RU" sz="1800" b="1" dirty="0"/>
              <a:t> оборудованы рекреационные пространства, удовлетворяющие потребность детей в игре, в движении. Во время школьных соревнований устанавливаются теннисные столы, столы с шахматными досками…</a:t>
            </a:r>
          </a:p>
          <a:p>
            <a:pPr marL="0" indent="0" algn="just">
              <a:buNone/>
            </a:pPr>
            <a:endParaRPr lang="ru-RU" sz="1800" b="1" dirty="0"/>
          </a:p>
        </p:txBody>
      </p:sp>
    </p:spTree>
    <p:extLst>
      <p:ext uri="{BB962C8B-B14F-4D97-AF65-F5344CB8AC3E}">
        <p14:creationId xmlns:p14="http://schemas.microsoft.com/office/powerpoint/2010/main" val="143334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199" y="357850"/>
            <a:ext cx="8229600" cy="1143000"/>
          </a:xfrm>
        </p:spPr>
        <p:txBody>
          <a:bodyPr>
            <a:normAutofit/>
          </a:bodyPr>
          <a:lstStyle/>
          <a:p>
            <a:r>
              <a:rPr lang="ru-RU" sz="2800" b="1" dirty="0">
                <a:solidFill>
                  <a:srgbClr val="002060"/>
                </a:solidFill>
              </a:rPr>
              <a:t>Зоны школьной предметно-пространственной среды</a:t>
            </a:r>
            <a:endParaRPr lang="ru-RU" sz="2800" dirty="0">
              <a:solidFill>
                <a:srgbClr val="002060"/>
              </a:solidFill>
            </a:endParaRPr>
          </a:p>
        </p:txBody>
      </p:sp>
      <p:pic>
        <p:nvPicPr>
          <p:cNvPr id="5" name="Рисунок 4" descr="C:\Users\User\AppData\Local\Microsoft\Windows\Temporary Internet Files\Content.Word\DSCN1132.jpg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81810" y="1551777"/>
            <a:ext cx="2699792" cy="167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Оксана Г\Pictures\107NIKON\DSCN0477.JPG"/>
          <p:cNvPicPr/>
          <p:nvPr/>
        </p:nvPicPr>
        <p:blipFill rotWithShape="1">
          <a:blip r:embed="rId3" cstate="screen">
            <a:lum bright="20000" contras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3306" y="4986425"/>
            <a:ext cx="2692092" cy="184289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Рисунок 7"/>
          <p:cNvPicPr/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843900" y="1527726"/>
            <a:ext cx="1947571" cy="169723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Рисунок 8"/>
          <p:cNvPicPr/>
          <p:nvPr/>
        </p:nvPicPr>
        <p:blipFill rotWithShape="1"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393506" y="3377532"/>
            <a:ext cx="1750494" cy="14729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/>
          <p:cNvPicPr/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591534" y="1520447"/>
            <a:ext cx="2230718" cy="170451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Рисунок 10" descr="C:\Users\Asus\AppData\Local\Microsoft\Windows\INetCache\Content.Word\IMG_20200219_135345.jpg"/>
          <p:cNvPicPr/>
          <p:nvPr/>
        </p:nvPicPr>
        <p:blipFill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43862" y="3366579"/>
            <a:ext cx="2016224" cy="1483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 descr="C:\Users\Asus\AppData\Local\Microsoft\Windows\INetCache\Content.Word\IMG_20200219_133424.jpg"/>
          <p:cNvPicPr/>
          <p:nvPr/>
        </p:nvPicPr>
        <p:blipFill>
          <a:blip r:embed="rId11" cstate="screen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92620" y="3366578"/>
            <a:ext cx="2115684" cy="14866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Рисунок 12" descr="C:\Users\Asus\AppData\Local\Microsoft\Windows\INetCache\Content.Word\DSCN8557.jpg"/>
          <p:cNvPicPr/>
          <p:nvPr/>
        </p:nvPicPr>
        <p:blipFill>
          <a:blip r:embed="rId13" cstate="screen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37391" y="4976394"/>
            <a:ext cx="2693670" cy="18529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Рисунок 13" descr="F:\фото 8 марта 23 февраля проекты 2020\126NIKON\DSCN8535.JPG"/>
          <p:cNvPicPr/>
          <p:nvPr/>
        </p:nvPicPr>
        <p:blipFill>
          <a:blip r:embed="rId15" cstate="screen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519710"/>
            <a:ext cx="2573887" cy="16892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Рисунок 14" descr="D:\8 марта 2019\DSCN7323.JPG"/>
          <p:cNvPicPr/>
          <p:nvPr/>
        </p:nvPicPr>
        <p:blipFill rotWithShape="1">
          <a:blip r:embed="rId17" cstate="screen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143862" y="4986425"/>
            <a:ext cx="2856275" cy="184289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Рисунок 15" descr="E:\23 февраля НПК 2019\на сайт 23 февр\DSCN7027.JPG"/>
          <p:cNvPicPr/>
          <p:nvPr/>
        </p:nvPicPr>
        <p:blipFill rotWithShape="1">
          <a:blip r:embed="rId19" cstate="screen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1125" y="3377532"/>
            <a:ext cx="2996453" cy="147479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7" name="Объект 2"/>
          <p:cNvSpPr txBox="1">
            <a:spLocks/>
          </p:cNvSpPr>
          <p:nvPr/>
        </p:nvSpPr>
        <p:spPr>
          <a:xfrm>
            <a:off x="899592" y="929350"/>
            <a:ext cx="1938606" cy="5760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ru-RU" altLang="ru-RU" sz="2800" b="1" dirty="0" smtClean="0">
                <a:solidFill>
                  <a:srgbClr val="7030A0"/>
                </a:solidFill>
              </a:rPr>
              <a:t>Спортзал</a:t>
            </a:r>
            <a:endParaRPr lang="ru-RU" altLang="ru-RU" sz="28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0971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404664"/>
            <a:ext cx="8208912" cy="1584177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ru-RU" sz="2000" b="1" dirty="0">
                <a:solidFill>
                  <a:srgbClr val="002060"/>
                </a:solidFill>
              </a:rPr>
              <a:t>Открытая образовательная среда </a:t>
            </a:r>
            <a:r>
              <a:rPr lang="ru-RU" sz="1800" b="1" dirty="0"/>
              <a:t>- это среда, обладающая комплексом развивающих факторов, определяющих перспективы развития для всех субъектов образовательного процесса (учащихся, педагогов, администрации, родителей, социальных партнеров школы), обеспечивающих повышение качества образования.  </a:t>
            </a:r>
          </a:p>
          <a:p>
            <a:pPr marL="0" indent="0">
              <a:spcBef>
                <a:spcPts val="0"/>
              </a:spcBef>
              <a:buNone/>
            </a:pPr>
            <a:endParaRPr lang="ru-RU" sz="1800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649823" y="3501008"/>
            <a:ext cx="4392488" cy="147732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Структурирование </a:t>
            </a:r>
            <a:r>
              <a:rPr lang="ru-RU" b="1" dirty="0">
                <a:solidFill>
                  <a:srgbClr val="002060"/>
                </a:solidFill>
              </a:rPr>
              <a:t>учебного расписания и регламентов работы </a:t>
            </a:r>
            <a:r>
              <a:rPr lang="ru-RU" b="1" dirty="0" smtClean="0"/>
              <a:t>ОО (распределение времени на различные виды деятельности с использованием пространств, материалов, оборудования)</a:t>
            </a:r>
            <a:endParaRPr lang="ru-RU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201551" y="1904833"/>
            <a:ext cx="4896544" cy="43088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/>
            <a:r>
              <a:rPr lang="ru-RU" sz="2200" b="1" dirty="0">
                <a:solidFill>
                  <a:prstClr val="black"/>
                </a:solidFill>
              </a:rPr>
              <a:t>Компоненты образовательной среды: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32047" y="2492896"/>
            <a:ext cx="3744416" cy="92333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prstClr val="black"/>
                </a:solidFill>
              </a:rPr>
              <a:t>Физическое пространство и его обустройство (</a:t>
            </a:r>
            <a:r>
              <a:rPr lang="ru-RU" b="1" dirty="0">
                <a:solidFill>
                  <a:srgbClr val="002060"/>
                </a:solidFill>
              </a:rPr>
              <a:t>предметно-пространственный компонент</a:t>
            </a:r>
            <a:r>
              <a:rPr lang="ru-RU" b="1" dirty="0">
                <a:solidFill>
                  <a:prstClr val="black"/>
                </a:solidFill>
              </a:rPr>
              <a:t>)</a:t>
            </a:r>
            <a:endParaRPr lang="ru-RU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450008" y="2493775"/>
            <a:ext cx="4392488" cy="92333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prstClr val="black"/>
                </a:solidFill>
              </a:rPr>
              <a:t>Цифровое пространство и его обустройство (</a:t>
            </a:r>
            <a:r>
              <a:rPr lang="ru-RU" b="1" dirty="0">
                <a:solidFill>
                  <a:srgbClr val="002060"/>
                </a:solidFill>
              </a:rPr>
              <a:t>цифровая информационно-образовательная </a:t>
            </a:r>
            <a:r>
              <a:rPr lang="ru-RU" b="1" dirty="0" smtClean="0">
                <a:solidFill>
                  <a:srgbClr val="002060"/>
                </a:solidFill>
              </a:rPr>
              <a:t>среда</a:t>
            </a:r>
            <a:r>
              <a:rPr lang="ru-RU" b="1" dirty="0" smtClean="0">
                <a:solidFill>
                  <a:prstClr val="black"/>
                </a:solidFill>
              </a:rPr>
              <a:t>)</a:t>
            </a:r>
            <a:endParaRPr lang="ru-RU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51813" y="3501008"/>
            <a:ext cx="4461887" cy="147732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/>
            <a:r>
              <a:rPr lang="ru-RU" b="1" dirty="0">
                <a:solidFill>
                  <a:srgbClr val="002060"/>
                </a:solidFill>
              </a:rPr>
              <a:t>Характер взаимодействия </a:t>
            </a:r>
            <a:r>
              <a:rPr lang="ru-RU" b="1" dirty="0">
                <a:solidFill>
                  <a:prstClr val="black"/>
                </a:solidFill>
              </a:rPr>
              <a:t>между участниками образовательного процесса, обусловленный использованием пространств, материалов, оборудования (</a:t>
            </a:r>
            <a:r>
              <a:rPr lang="ru-RU" b="1" dirty="0">
                <a:solidFill>
                  <a:srgbClr val="002060"/>
                </a:solidFill>
              </a:rPr>
              <a:t>изменение роли </a:t>
            </a:r>
            <a:r>
              <a:rPr lang="ru-RU" b="1" dirty="0" smtClean="0">
                <a:solidFill>
                  <a:srgbClr val="002060"/>
                </a:solidFill>
              </a:rPr>
              <a:t>обучающего</a:t>
            </a:r>
            <a:r>
              <a:rPr lang="ru-RU" b="1" dirty="0" smtClean="0">
                <a:solidFill>
                  <a:prstClr val="black"/>
                </a:solidFill>
              </a:rPr>
              <a:t>)</a:t>
            </a:r>
            <a:endParaRPr lang="ru-RU" b="1" dirty="0">
              <a:solidFill>
                <a:prstClr val="black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1813" y="5103674"/>
            <a:ext cx="8990498" cy="178510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</a:rPr>
              <a:t>Развивающая предметно-пространственная среда </a:t>
            </a:r>
            <a:r>
              <a:rPr lang="ru-RU" b="1" dirty="0"/>
              <a:t>– часть образовательной среды, представленная специально организованным пространством, материалами, оборудованием и инвентарем для развития детей в соответствии с особенностями каждого возрастного этапа, охраны и укрепления их здоровья, становления его творческих способностей, обеспечивающих разнообразие деятельности; учета особенностей и коррекции недостатков развития.</a:t>
            </a:r>
          </a:p>
        </p:txBody>
      </p:sp>
    </p:spTree>
    <p:extLst>
      <p:ext uri="{BB962C8B-B14F-4D97-AF65-F5344CB8AC3E}">
        <p14:creationId xmlns:p14="http://schemas.microsoft.com/office/powerpoint/2010/main" val="1111795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1392" y="836712"/>
            <a:ext cx="3966592" cy="28562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836712"/>
            <a:ext cx="4038600" cy="28611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1600" y="3955704"/>
            <a:ext cx="3240360" cy="24302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20254" y="3984913"/>
            <a:ext cx="3385565" cy="24327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8712968" cy="631887"/>
          </a:xfrm>
        </p:spPr>
        <p:txBody>
          <a:bodyPr>
            <a:normAutofit/>
          </a:bodyPr>
          <a:lstStyle/>
          <a:p>
            <a:r>
              <a:rPr lang="ru-RU" sz="2800" b="1" dirty="0">
                <a:solidFill>
                  <a:srgbClr val="002060"/>
                </a:solidFill>
              </a:rPr>
              <a:t>Зоны школьной предметно-пространственной среды</a:t>
            </a:r>
            <a:endParaRPr lang="ru-RU" sz="2800" dirty="0">
              <a:solidFill>
                <a:srgbClr val="00206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648091" y="3454510"/>
            <a:ext cx="1559786" cy="40011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sz="2000" b="1" dirty="0" smtClean="0"/>
              <a:t>Учительская</a:t>
            </a:r>
            <a:endParaRPr lang="ru-RU" sz="20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1695918" y="6306919"/>
            <a:ext cx="6048672" cy="40011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dirty="0" smtClean="0"/>
              <a:t>Методическая информация на сменных стендах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795221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"/>
          <p:cNvSpPr txBox="1">
            <a:spLocks/>
          </p:cNvSpPr>
          <p:nvPr/>
        </p:nvSpPr>
        <p:spPr>
          <a:xfrm>
            <a:off x="251520" y="188640"/>
            <a:ext cx="8799423" cy="70609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 smtClean="0">
                <a:solidFill>
                  <a:srgbClr val="002060"/>
                </a:solidFill>
              </a:rPr>
              <a:t>Зоны школьной предметно-пространственной среды</a:t>
            </a:r>
            <a:endParaRPr lang="ru-RU" sz="2800" dirty="0">
              <a:solidFill>
                <a:srgbClr val="002060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67544" y="786701"/>
            <a:ext cx="767909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sz="2800" b="1" dirty="0">
                <a:solidFill>
                  <a:srgbClr val="7030A0"/>
                </a:solidFill>
              </a:rPr>
              <a:t>Зона  «неформального общения», зона отдыха.</a:t>
            </a:r>
          </a:p>
        </p:txBody>
      </p:sp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60032" y="4330908"/>
            <a:ext cx="3152677" cy="2256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546774" y="5373216"/>
            <a:ext cx="402522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Bef>
                <a:spcPct val="20000"/>
              </a:spcBef>
            </a:pPr>
            <a:r>
              <a:rPr lang="ru-RU" sz="2000" b="1" dirty="0">
                <a:solidFill>
                  <a:prstClr val="black"/>
                </a:solidFill>
              </a:rPr>
              <a:t>В школе есть комната отдыха, зона личного пространства, где ребенок может на время побыть в одиночестве.  </a:t>
            </a:r>
          </a:p>
        </p:txBody>
      </p:sp>
      <p:pic>
        <p:nvPicPr>
          <p:cNvPr id="9" name="Picture 2"/>
          <p:cNvPicPr>
            <a:picLocks noGrp="1" noChangeAspect="1" noChangeArrowheads="1"/>
          </p:cNvPicPr>
          <p:nvPr>
            <p:ph sz="half" idx="4294967295"/>
          </p:nvPr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307089" y="1412776"/>
            <a:ext cx="4038600" cy="2776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5576" y="1447926"/>
            <a:ext cx="2873097" cy="38307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4035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332656"/>
            <a:ext cx="8064896" cy="994122"/>
          </a:xfrm>
        </p:spPr>
        <p:txBody>
          <a:bodyPr>
            <a:normAutofit/>
          </a:bodyPr>
          <a:lstStyle/>
          <a:p>
            <a:pPr algn="l"/>
            <a:r>
              <a:rPr lang="ru-RU" sz="2400" b="1" dirty="0">
                <a:solidFill>
                  <a:srgbClr val="002060"/>
                </a:solidFill>
              </a:rPr>
              <a:t>Цель </a:t>
            </a:r>
            <a:r>
              <a:rPr lang="ru-RU" sz="2400" b="1" dirty="0" smtClean="0">
                <a:solidFill>
                  <a:srgbClr val="002060"/>
                </a:solidFill>
              </a:rPr>
              <a:t>проекта. </a:t>
            </a:r>
            <a:r>
              <a:rPr lang="ru-RU" sz="2400" b="1" dirty="0" smtClean="0"/>
              <a:t>Совершенствование </a:t>
            </a:r>
            <a:r>
              <a:rPr lang="ru-RU" sz="2400" b="1" dirty="0"/>
              <a:t>существующей предметно-пространственной среды школы.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1196752"/>
            <a:ext cx="8136904" cy="2448270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ru-RU" sz="2000" b="1" dirty="0">
                <a:solidFill>
                  <a:srgbClr val="002060"/>
                </a:solidFill>
              </a:rPr>
              <a:t>Задачи </a:t>
            </a:r>
            <a:r>
              <a:rPr lang="ru-RU" sz="2000" b="1" dirty="0" smtClean="0">
                <a:solidFill>
                  <a:srgbClr val="002060"/>
                </a:solidFill>
              </a:rPr>
              <a:t>проекта</a:t>
            </a:r>
          </a:p>
          <a:p>
            <a:pPr marL="457200" lvl="0" indent="-457200">
              <a:spcBef>
                <a:spcPts val="0"/>
              </a:spcBef>
              <a:buFont typeface="+mj-lt"/>
              <a:buAutoNum type="arabicPeriod"/>
            </a:pPr>
            <a:r>
              <a:rPr lang="ru-RU" sz="2000" dirty="0"/>
              <a:t>Разработать </a:t>
            </a:r>
            <a:r>
              <a:rPr lang="ru-RU" sz="2000" dirty="0" smtClean="0"/>
              <a:t>нормативно-правовую </a:t>
            </a:r>
            <a:r>
              <a:rPr lang="ru-RU" sz="2000" dirty="0"/>
              <a:t>базу, направленную на совершенствование предметно – развивающей среды </a:t>
            </a:r>
            <a:r>
              <a:rPr lang="ru-RU" sz="2000" dirty="0" smtClean="0"/>
              <a:t>школы.</a:t>
            </a:r>
            <a:endParaRPr lang="ru-RU" sz="2000" dirty="0"/>
          </a:p>
          <a:p>
            <a:pPr marL="457200" lvl="0" indent="-457200">
              <a:spcBef>
                <a:spcPts val="0"/>
              </a:spcBef>
              <a:buFont typeface="+mj-lt"/>
              <a:buAutoNum type="arabicPeriod"/>
            </a:pPr>
            <a:r>
              <a:rPr lang="ru-RU" sz="2000" dirty="0"/>
              <a:t>Разработать модель предметно-развивающей среды в МБОУ СОШ </a:t>
            </a:r>
            <a:r>
              <a:rPr lang="ru-RU" sz="2000" dirty="0" err="1"/>
              <a:t>с.Киселёвка</a:t>
            </a:r>
            <a:r>
              <a:rPr lang="ru-RU" sz="2000" dirty="0"/>
              <a:t> и основные принципы ее организации.</a:t>
            </a:r>
          </a:p>
          <a:p>
            <a:pPr marL="457200" indent="-457200">
              <a:spcBef>
                <a:spcPts val="0"/>
              </a:spcBef>
              <a:buFont typeface="+mj-lt"/>
              <a:buAutoNum type="arabicPeriod"/>
            </a:pPr>
            <a:r>
              <a:rPr lang="ru-RU" sz="2000" dirty="0"/>
              <a:t>Формировать предметно-развивающую среду в школе в соответствии с современными требованиями.</a:t>
            </a:r>
            <a:r>
              <a:rPr lang="ru-RU" sz="2000" dirty="0" smtClean="0"/>
              <a:t> </a:t>
            </a:r>
            <a:endParaRPr lang="ru-RU" sz="20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48138" y="3573016"/>
            <a:ext cx="813690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</a:rPr>
              <a:t>Основная идея </a:t>
            </a:r>
            <a:r>
              <a:rPr lang="ru-RU" sz="2000" b="1" dirty="0" smtClean="0">
                <a:solidFill>
                  <a:srgbClr val="002060"/>
                </a:solidFill>
              </a:rPr>
              <a:t>проекта.</a:t>
            </a:r>
          </a:p>
          <a:p>
            <a:r>
              <a:rPr lang="ru-RU" sz="2000" dirty="0" smtClean="0"/>
              <a:t>Создать </a:t>
            </a:r>
            <a:r>
              <a:rPr lang="ru-RU" sz="2000" dirty="0"/>
              <a:t>на территории МБОУ СОШ </a:t>
            </a:r>
            <a:r>
              <a:rPr lang="ru-RU" sz="2000" dirty="0" err="1"/>
              <a:t>с.Киселёвка</a:t>
            </a:r>
            <a:r>
              <a:rPr lang="ru-RU" sz="2000" dirty="0"/>
              <a:t> многофункциональное культурно- образовательное пространство, направленное: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000" dirty="0" smtClean="0"/>
              <a:t>на </a:t>
            </a:r>
            <a:r>
              <a:rPr lang="ru-RU" sz="2000" dirty="0"/>
              <a:t>создание условий для развития мотивации к самосовершенствованию, познавательной и творческой активности посетителей пространства;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000" dirty="0" smtClean="0"/>
              <a:t>на </a:t>
            </a:r>
            <a:r>
              <a:rPr lang="ru-RU" sz="2000" dirty="0"/>
              <a:t>осуществление проектной, внеурочной, самостоятельной деятельности учащихся.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48138" y="6127561"/>
            <a:ext cx="756084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</a:rPr>
              <a:t>Сроки реализации проекта: </a:t>
            </a:r>
            <a:r>
              <a:rPr lang="ru-RU" sz="2000" b="1" dirty="0"/>
              <a:t>ноябрь 2020 г. – май 2021 г.</a:t>
            </a:r>
          </a:p>
        </p:txBody>
      </p:sp>
    </p:spTree>
    <p:extLst>
      <p:ext uri="{BB962C8B-B14F-4D97-AF65-F5344CB8AC3E}">
        <p14:creationId xmlns:p14="http://schemas.microsoft.com/office/powerpoint/2010/main" val="729071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1143000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rgbClr val="002060"/>
                </a:solidFill>
              </a:rPr>
              <a:t>Этапы реализации проекта</a:t>
            </a:r>
            <a:r>
              <a:rPr lang="ru-RU" dirty="0" smtClean="0">
                <a:solidFill>
                  <a:srgbClr val="002060"/>
                </a:solidFill>
              </a:rPr>
              <a:t>: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3568" y="1484784"/>
            <a:ext cx="7704856" cy="5112568"/>
          </a:xfrm>
        </p:spPr>
        <p:txBody>
          <a:bodyPr>
            <a:normAutofit fontScale="70000" lnSpcReduction="20000"/>
          </a:bodyPr>
          <a:lstStyle/>
          <a:p>
            <a:pPr marL="36000" lvl="0" indent="-514350">
              <a:lnSpc>
                <a:spcPct val="120000"/>
              </a:lnSpc>
              <a:spcBef>
                <a:spcPts val="0"/>
              </a:spcBef>
              <a:buFont typeface="+mj-lt"/>
              <a:buAutoNum type="arabicPeriod"/>
            </a:pPr>
            <a:r>
              <a:rPr lang="ru-RU" b="1" dirty="0" smtClean="0">
                <a:solidFill>
                  <a:srgbClr val="002060"/>
                </a:solidFill>
              </a:rPr>
              <a:t>Подготовительный</a:t>
            </a:r>
            <a:r>
              <a:rPr lang="ru-RU" dirty="0" smtClean="0"/>
              <a:t> </a:t>
            </a:r>
            <a:r>
              <a:rPr lang="ru-RU" dirty="0"/>
              <a:t>– анализ объектов существующей  предметно-развивающей среды школы и определение направлений её совершенствования (октябрь 2020 г.). </a:t>
            </a:r>
          </a:p>
          <a:p>
            <a:pPr marL="36000" lvl="0" indent="-514350">
              <a:lnSpc>
                <a:spcPct val="120000"/>
              </a:lnSpc>
              <a:spcBef>
                <a:spcPts val="0"/>
              </a:spcBef>
              <a:buFont typeface="+mj-lt"/>
              <a:buAutoNum type="arabicPeriod"/>
            </a:pPr>
            <a:r>
              <a:rPr lang="ru-RU" b="1" dirty="0">
                <a:solidFill>
                  <a:srgbClr val="002060"/>
                </a:solidFill>
              </a:rPr>
              <a:t>Организационный</a:t>
            </a:r>
            <a:r>
              <a:rPr lang="ru-RU" dirty="0"/>
              <a:t> – проведение ресурсного анализа, составление плана реализации проекта, организация работы творческих групп, привлечение спонсоров, благотворителей (ноябрь – декабрь  2020 г.).</a:t>
            </a:r>
          </a:p>
          <a:p>
            <a:pPr marL="36000" lvl="0" indent="-514350">
              <a:lnSpc>
                <a:spcPct val="120000"/>
              </a:lnSpc>
              <a:spcBef>
                <a:spcPts val="0"/>
              </a:spcBef>
              <a:buFont typeface="+mj-lt"/>
              <a:buAutoNum type="arabicPeriod"/>
            </a:pPr>
            <a:r>
              <a:rPr lang="ru-RU" b="1" dirty="0">
                <a:solidFill>
                  <a:srgbClr val="002060"/>
                </a:solidFill>
              </a:rPr>
              <a:t>Практический</a:t>
            </a:r>
            <a:r>
              <a:rPr lang="ru-RU" dirty="0"/>
              <a:t> – реализация проекта (декабрь 2020 г. –  апрель 2021 г.) </a:t>
            </a:r>
          </a:p>
          <a:p>
            <a:pPr marL="36000" indent="-514350">
              <a:lnSpc>
                <a:spcPct val="120000"/>
              </a:lnSpc>
              <a:spcBef>
                <a:spcPts val="0"/>
              </a:spcBef>
              <a:buFont typeface="+mj-lt"/>
              <a:buAutoNum type="arabicPeriod"/>
            </a:pPr>
            <a:r>
              <a:rPr lang="ru-RU" b="1" dirty="0">
                <a:solidFill>
                  <a:srgbClr val="002060"/>
                </a:solidFill>
              </a:rPr>
              <a:t>Аналитический</a:t>
            </a:r>
            <a:r>
              <a:rPr lang="ru-RU" dirty="0"/>
              <a:t> – оценка эффективности форм и содержания проекта, анализ и обобщение полученных результатов, подведение итогов, определение плана дальнейшей работы по совершенствованию предметно-развивающей среды школы (май 2021 г.).</a:t>
            </a:r>
          </a:p>
        </p:txBody>
      </p:sp>
    </p:spTree>
    <p:extLst>
      <p:ext uri="{BB962C8B-B14F-4D97-AF65-F5344CB8AC3E}">
        <p14:creationId xmlns:p14="http://schemas.microsoft.com/office/powerpoint/2010/main" val="2029441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>
            <a:normAutofit/>
          </a:bodyPr>
          <a:lstStyle/>
          <a:p>
            <a:r>
              <a:rPr lang="ru-RU" sz="3600" b="1" dirty="0">
                <a:solidFill>
                  <a:srgbClr val="002060"/>
                </a:solidFill>
              </a:rPr>
              <a:t>Основные мероприятия проекта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1124744"/>
            <a:ext cx="8208912" cy="3816424"/>
          </a:xfrm>
        </p:spPr>
        <p:txBody>
          <a:bodyPr>
            <a:normAutofit fontScale="55000" lnSpcReduction="20000"/>
          </a:bodyPr>
          <a:lstStyle/>
          <a:p>
            <a:pPr lvl="0">
              <a:buClr>
                <a:srgbClr val="002060"/>
              </a:buClr>
            </a:pPr>
            <a:r>
              <a:rPr lang="ru-RU" b="1" dirty="0"/>
              <a:t>Анализ объектов существующей предметно-развивающей среды школы.</a:t>
            </a:r>
          </a:p>
          <a:p>
            <a:pPr lvl="0">
              <a:buClr>
                <a:srgbClr val="002060"/>
              </a:buClr>
            </a:pPr>
            <a:r>
              <a:rPr lang="ru-RU" b="1" dirty="0"/>
              <a:t>Проектирование изменений предметно-развивающей среды школы.</a:t>
            </a:r>
          </a:p>
          <a:p>
            <a:pPr lvl="0">
              <a:buClr>
                <a:srgbClr val="002060"/>
              </a:buClr>
            </a:pPr>
            <a:r>
              <a:rPr lang="ru-RU" b="1" dirty="0"/>
              <a:t>Разработка локальных актов, обеспечивающих запуск,  поддержку и реализацию проекта.</a:t>
            </a:r>
          </a:p>
          <a:p>
            <a:pPr lvl="0">
              <a:buClr>
                <a:srgbClr val="002060"/>
              </a:buClr>
            </a:pPr>
            <a:r>
              <a:rPr lang="ru-RU" b="1" dirty="0"/>
              <a:t>Создание творческих групп, обеспечивающих реализацию проекта.</a:t>
            </a:r>
          </a:p>
          <a:p>
            <a:pPr lvl="0">
              <a:buClr>
                <a:srgbClr val="002060"/>
              </a:buClr>
            </a:pPr>
            <a:r>
              <a:rPr lang="ru-RU" b="1" dirty="0"/>
              <a:t>Разработка системы стимулирования и поддержки реализации проекта.</a:t>
            </a:r>
          </a:p>
          <a:p>
            <a:pPr lvl="0">
              <a:buClr>
                <a:srgbClr val="002060"/>
              </a:buClr>
            </a:pPr>
            <a:r>
              <a:rPr lang="ru-RU" b="1" dirty="0"/>
              <a:t>Зонирование пространства школы, ликвидация «серых» зон в школе, предметная насыщенность для различных видов деятельности.</a:t>
            </a:r>
          </a:p>
          <a:p>
            <a:pPr lvl="0">
              <a:buClr>
                <a:srgbClr val="002060"/>
              </a:buClr>
            </a:pPr>
            <a:r>
              <a:rPr lang="ru-RU" b="1" dirty="0"/>
              <a:t>Размещение на сайте и информационных стендах школы, социальных сетях информационных материалов о деятельности школы и ходе реализации проекта.</a:t>
            </a:r>
          </a:p>
          <a:p>
            <a:pPr>
              <a:buClr>
                <a:srgbClr val="002060"/>
              </a:buClr>
            </a:pPr>
            <a:r>
              <a:rPr lang="ru-RU" b="1" dirty="0"/>
              <a:t>Оценка  эффективности реализации проекта.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611560" y="4221088"/>
            <a:ext cx="7992888" cy="2339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</a:rPr>
              <a:t>Индикаторы проекта: </a:t>
            </a:r>
          </a:p>
          <a:p>
            <a:pPr marL="285750" lvl="0" indent="-285750">
              <a:buClr>
                <a:srgbClr val="002060"/>
              </a:buClr>
              <a:buFont typeface="Arial" pitchFamily="34" charset="0"/>
              <a:buChar char="•"/>
            </a:pPr>
            <a:r>
              <a:rPr lang="ru-RU" b="1" dirty="0" smtClean="0"/>
              <a:t>мобильная предметно-пространственная среда </a:t>
            </a:r>
            <a:r>
              <a:rPr lang="ru-RU" b="1" dirty="0"/>
              <a:t>школы;</a:t>
            </a:r>
          </a:p>
          <a:p>
            <a:pPr marL="285750" lvl="0" indent="-285750">
              <a:buClr>
                <a:srgbClr val="002060"/>
              </a:buClr>
              <a:buFont typeface="Arial" pitchFamily="34" charset="0"/>
              <a:buChar char="•"/>
            </a:pPr>
            <a:r>
              <a:rPr lang="ru-RU" b="1" dirty="0"/>
              <a:t>число детей, педагогов, родителей, участвующих в совместной проектной деятельности; </a:t>
            </a:r>
          </a:p>
          <a:p>
            <a:pPr marL="285750" lvl="0" indent="-285750">
              <a:buClr>
                <a:srgbClr val="002060"/>
              </a:buClr>
              <a:buFont typeface="Arial" pitchFamily="34" charset="0"/>
              <a:buChar char="•"/>
            </a:pPr>
            <a:r>
              <a:rPr lang="ru-RU" b="1" dirty="0"/>
              <a:t>динамика показателей отношения к школе, школьной среде всех участников образовательных отношений;</a:t>
            </a:r>
          </a:p>
          <a:p>
            <a:pPr marL="285750" indent="-285750">
              <a:buClr>
                <a:srgbClr val="002060"/>
              </a:buClr>
              <a:buFont typeface="Arial" pitchFamily="34" charset="0"/>
              <a:buChar char="•"/>
            </a:pPr>
            <a:r>
              <a:rPr lang="ru-RU" b="1" dirty="0"/>
              <a:t>количество публикаций на сайте, в </a:t>
            </a:r>
            <a:r>
              <a:rPr lang="ru-RU" b="1" dirty="0" err="1"/>
              <a:t>соцсетях</a:t>
            </a:r>
            <a:r>
              <a:rPr lang="ru-RU" b="1" dirty="0"/>
              <a:t>, информационных стендах школы, в СМИ.</a:t>
            </a:r>
          </a:p>
        </p:txBody>
      </p:sp>
    </p:spTree>
    <p:extLst>
      <p:ext uri="{BB962C8B-B14F-4D97-AF65-F5344CB8AC3E}">
        <p14:creationId xmlns:p14="http://schemas.microsoft.com/office/powerpoint/2010/main" val="2637047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>
                <a:solidFill>
                  <a:srgbClr val="002060"/>
                </a:solidFill>
              </a:rPr>
              <a:t>Планируемые изменения в предметно-пространственной среде школы:</a:t>
            </a:r>
          </a:p>
        </p:txBody>
      </p:sp>
      <p:pic>
        <p:nvPicPr>
          <p:cNvPr id="7" name="Объект 6" descr="F:\неделя математики 2017-2018\Нед.мат\20171124_141407.jpg"/>
          <p:cNvPicPr>
            <a:picLocks noGrp="1"/>
          </p:cNvPicPr>
          <p:nvPr>
            <p:ph sz="half" idx="1"/>
          </p:nvPr>
        </p:nvPicPr>
        <p:blipFill>
          <a:blip r:embed="rId2" cstate="screen">
            <a:lum brigh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544" y="1412776"/>
            <a:ext cx="4005019" cy="20126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4008" y="1412776"/>
            <a:ext cx="4038600" cy="302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85258" y="3369186"/>
            <a:ext cx="388843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</a:rPr>
              <a:t>Проект «Карта Хабаровского края на школьной стене»</a:t>
            </a:r>
            <a:endParaRPr lang="ru-RU" sz="2000" dirty="0">
              <a:solidFill>
                <a:srgbClr val="00206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67544" y="4077072"/>
            <a:ext cx="835292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err="1">
                <a:solidFill>
                  <a:srgbClr val="002060"/>
                </a:solidFill>
              </a:rPr>
              <a:t>Подпроекты</a:t>
            </a:r>
            <a:r>
              <a:rPr lang="ru-RU" b="1" dirty="0"/>
              <a:t>:</a:t>
            </a:r>
          </a:p>
          <a:p>
            <a:r>
              <a:rPr lang="ru-RU" b="1" dirty="0"/>
              <a:t>- Районы на карте Хабаровского края;</a:t>
            </a:r>
          </a:p>
          <a:p>
            <a:r>
              <a:rPr lang="ru-RU" b="1" dirty="0"/>
              <a:t>- </a:t>
            </a:r>
            <a:r>
              <a:rPr lang="ru-RU" b="1" dirty="0" err="1"/>
              <a:t>Краснокнижные</a:t>
            </a:r>
            <a:r>
              <a:rPr lang="ru-RU" b="1" dirty="0"/>
              <a:t> животные на карте Хабаровского края;</a:t>
            </a:r>
          </a:p>
          <a:p>
            <a:r>
              <a:rPr lang="ru-RU" b="1" dirty="0"/>
              <a:t>- </a:t>
            </a:r>
            <a:r>
              <a:rPr lang="ru-RU" b="1" dirty="0" err="1"/>
              <a:t>Краснокнижные</a:t>
            </a:r>
            <a:r>
              <a:rPr lang="ru-RU" b="1" dirty="0"/>
              <a:t> растения на карте Хабаровского края;</a:t>
            </a:r>
          </a:p>
          <a:p>
            <a:r>
              <a:rPr lang="ru-RU" b="1" dirty="0"/>
              <a:t>- Коренные народности на карте Хабаровского края.</a:t>
            </a:r>
          </a:p>
          <a:p>
            <a:r>
              <a:rPr lang="ru-RU" b="1" dirty="0" smtClean="0"/>
              <a:t>Руководители </a:t>
            </a:r>
            <a:r>
              <a:rPr lang="ru-RU" b="1" dirty="0"/>
              <a:t>проекта: </a:t>
            </a:r>
            <a:r>
              <a:rPr lang="ru-RU" dirty="0"/>
              <a:t>Клушина В.А., Сокол Р.Г., </a:t>
            </a:r>
            <a:r>
              <a:rPr lang="ru-RU" dirty="0" err="1"/>
              <a:t>Дякина</a:t>
            </a:r>
            <a:r>
              <a:rPr lang="ru-RU" dirty="0"/>
              <a:t> Ю.С., учителя начальных классов</a:t>
            </a:r>
          </a:p>
          <a:p>
            <a:r>
              <a:rPr lang="ru-RU" b="1" dirty="0"/>
              <a:t>Авторы проекта</a:t>
            </a:r>
            <a:r>
              <a:rPr lang="ru-RU" dirty="0"/>
              <a:t>: ученики начальной школы (1 – 3 классы</a:t>
            </a:r>
            <a:r>
              <a:rPr lang="ru-RU" dirty="0" smtClean="0"/>
              <a:t>)</a:t>
            </a:r>
          </a:p>
          <a:p>
            <a:r>
              <a:rPr lang="ru-RU" b="1" dirty="0"/>
              <a:t>Цель работы: </a:t>
            </a:r>
            <a:r>
              <a:rPr lang="ru-RU" dirty="0"/>
              <a:t>создание карты на стене в рекреации начальных классов.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36920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0" y="1558483"/>
            <a:ext cx="4110608" cy="3628999"/>
          </a:xfrm>
        </p:spPr>
        <p:txBody>
          <a:bodyPr>
            <a:norm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ru-RU" sz="2200" b="1" dirty="0">
                <a:solidFill>
                  <a:srgbClr val="002060"/>
                </a:solidFill>
              </a:rPr>
              <a:t>Проект «Шахматная доска и шашки как часть оформления игровой зоны в начальной школе».</a:t>
            </a:r>
            <a:endParaRPr lang="ru-RU" sz="2200" dirty="0">
              <a:solidFill>
                <a:srgbClr val="002060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2000" b="1" dirty="0"/>
              <a:t>Руководитель проекта: </a:t>
            </a:r>
            <a:r>
              <a:rPr lang="ru-RU" sz="2000" dirty="0" err="1"/>
              <a:t>Дякин</a:t>
            </a:r>
            <a:r>
              <a:rPr lang="ru-RU" sz="2000" dirty="0"/>
              <a:t> Д.В., учитель технологии 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000" b="1" dirty="0"/>
              <a:t>Автор проекта:  </a:t>
            </a:r>
            <a:r>
              <a:rPr lang="ru-RU" sz="2000" dirty="0" err="1"/>
              <a:t>Дякина</a:t>
            </a:r>
            <a:r>
              <a:rPr lang="ru-RU" sz="2000" dirty="0"/>
              <a:t> Диана, ученица 5 </a:t>
            </a:r>
            <a:r>
              <a:rPr lang="ru-RU" sz="2000" dirty="0" smtClean="0"/>
              <a:t>класса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000" b="1" dirty="0"/>
              <a:t>Цель </a:t>
            </a:r>
            <a:r>
              <a:rPr lang="ru-RU" sz="2000" b="1" dirty="0" smtClean="0"/>
              <a:t>проекта: </a:t>
            </a:r>
            <a:r>
              <a:rPr lang="ru-RU" sz="2000" dirty="0"/>
              <a:t>создание в школе зоны игры в </a:t>
            </a:r>
            <a:r>
              <a:rPr lang="ru-RU" sz="2000" dirty="0" smtClean="0"/>
              <a:t>шашки</a:t>
            </a:r>
            <a:endParaRPr lang="ru-RU" sz="2000" dirty="0"/>
          </a:p>
          <a:p>
            <a:pPr marL="0" indent="0">
              <a:spcBef>
                <a:spcPts val="0"/>
              </a:spcBef>
              <a:buNone/>
            </a:pPr>
            <a:endParaRPr lang="ru-RU" sz="2000" dirty="0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35698" y="1226148"/>
            <a:ext cx="4038600" cy="38574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>
                <a:solidFill>
                  <a:srgbClr val="002060"/>
                </a:solidFill>
              </a:rPr>
              <a:t>Планируемые изменения в предметно-пространственной среде школы: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35698" y="5157192"/>
            <a:ext cx="8680581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 smtClean="0">
                <a:solidFill>
                  <a:srgbClr val="002060"/>
                </a:solidFill>
              </a:rPr>
              <a:t>Проект «Игровая зона»</a:t>
            </a:r>
          </a:p>
          <a:p>
            <a:r>
              <a:rPr lang="ru-RU" sz="2000" b="1" dirty="0"/>
              <a:t>Руководитель проекта:  </a:t>
            </a:r>
            <a:r>
              <a:rPr lang="ru-RU" sz="2000" dirty="0" err="1"/>
              <a:t>Кухтина</a:t>
            </a:r>
            <a:r>
              <a:rPr lang="ru-RU" sz="2000" dirty="0"/>
              <a:t> С.Н</a:t>
            </a:r>
            <a:r>
              <a:rPr lang="ru-RU" sz="2000" dirty="0" smtClean="0"/>
              <a:t>., учитель физической культуры</a:t>
            </a:r>
            <a:endParaRPr lang="ru-RU" sz="2000" dirty="0"/>
          </a:p>
          <a:p>
            <a:r>
              <a:rPr lang="ru-RU" sz="2000" b="1" dirty="0" smtClean="0"/>
              <a:t>Планируемый результат </a:t>
            </a:r>
            <a:r>
              <a:rPr lang="ru-RU" sz="2000" b="1" dirty="0"/>
              <a:t>проекта (продукт): </a:t>
            </a:r>
            <a:r>
              <a:rPr lang="ru-RU" sz="2000" dirty="0"/>
              <a:t>изготовление </a:t>
            </a:r>
            <a:r>
              <a:rPr lang="ru-RU" sz="2000" dirty="0" smtClean="0"/>
              <a:t>реквизита игр «</a:t>
            </a:r>
            <a:r>
              <a:rPr lang="ru-RU" sz="2000" dirty="0"/>
              <a:t>Классики</a:t>
            </a:r>
            <a:r>
              <a:rPr lang="ru-RU" sz="2000" dirty="0" smtClean="0"/>
              <a:t>», «</a:t>
            </a:r>
            <a:r>
              <a:rPr lang="ru-RU" sz="2000" dirty="0" err="1" smtClean="0"/>
              <a:t>Твистер</a:t>
            </a:r>
            <a:r>
              <a:rPr lang="ru-RU" sz="2000" dirty="0" smtClean="0"/>
              <a:t>», </a:t>
            </a:r>
            <a:r>
              <a:rPr lang="ru-RU" sz="2000" dirty="0"/>
              <a:t>оформление игровой зоны</a:t>
            </a:r>
            <a:r>
              <a:rPr lang="ru-RU" sz="2000" dirty="0" smtClean="0"/>
              <a:t>.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130308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52120" y="836712"/>
            <a:ext cx="3275856" cy="24568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1190058"/>
            <a:ext cx="2592288" cy="3456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53544" y="1174169"/>
            <a:ext cx="2592288" cy="3456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625143" y="3573016"/>
            <a:ext cx="324942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>
                <a:solidFill>
                  <a:srgbClr val="002060"/>
                </a:solidFill>
              </a:rPr>
              <a:t>Проект «Малая картинная галерея</a:t>
            </a:r>
            <a:r>
              <a:rPr lang="ru-RU" sz="2200" b="1" dirty="0" smtClean="0">
                <a:solidFill>
                  <a:srgbClr val="002060"/>
                </a:solidFill>
              </a:rPr>
              <a:t>»</a:t>
            </a:r>
          </a:p>
          <a:p>
            <a:pPr algn="ctr"/>
            <a:endParaRPr lang="ru-RU" sz="800" b="1" dirty="0">
              <a:solidFill>
                <a:srgbClr val="002060"/>
              </a:solidFill>
            </a:endParaRPr>
          </a:p>
          <a:p>
            <a:r>
              <a:rPr lang="ru-RU" b="1" dirty="0"/>
              <a:t>Руководитель проекта: Сафонова А.В., учитель русского языка и литературы.</a:t>
            </a:r>
          </a:p>
          <a:p>
            <a:r>
              <a:rPr lang="ru-RU" b="1" dirty="0"/>
              <a:t>Авторы проекта:  </a:t>
            </a:r>
            <a:r>
              <a:rPr lang="ru-RU" b="1" dirty="0" err="1"/>
              <a:t>Батоцыренов</a:t>
            </a:r>
            <a:r>
              <a:rPr lang="ru-RU" b="1" dirty="0"/>
              <a:t> Т., Савельев М., ученики 6 класса</a:t>
            </a:r>
          </a:p>
        </p:txBody>
      </p:sp>
      <p:sp>
        <p:nvSpPr>
          <p:cNvPr id="7" name="Заголовок 3"/>
          <p:cNvSpPr>
            <a:spLocks noGrp="1"/>
          </p:cNvSpPr>
          <p:nvPr>
            <p:ph type="title"/>
          </p:nvPr>
        </p:nvSpPr>
        <p:spPr>
          <a:xfrm>
            <a:off x="430019" y="7775"/>
            <a:ext cx="8229600" cy="1301006"/>
          </a:xfrm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rgbClr val="002060"/>
                </a:solidFill>
              </a:rPr>
              <a:t>Планируемые изменения в предметно-пространственной среде школы: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39551" y="4860161"/>
            <a:ext cx="453650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</a:rPr>
              <a:t>Цель проекта</a:t>
            </a:r>
            <a:r>
              <a:rPr lang="ru-RU" b="1" dirty="0"/>
              <a:t>: </a:t>
            </a:r>
            <a:r>
              <a:rPr lang="ru-RU" b="1" dirty="0" smtClean="0"/>
              <a:t>разработать </a:t>
            </a:r>
            <a:r>
              <a:rPr lang="ru-RU" b="1" dirty="0"/>
              <a:t>модель "Малая картинная галерея" на лестничном пролете с 1 на 2 этаж школы, для организации выставки картин художников, проведения экскурсий, бесед</a:t>
            </a:r>
            <a:r>
              <a:rPr lang="ru-RU" b="1" dirty="0" smtClean="0"/>
              <a:t>.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859089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1124745"/>
            <a:ext cx="2701749" cy="3602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12160" y="1124744"/>
            <a:ext cx="2701751" cy="36023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64496" y="1124744"/>
            <a:ext cx="2703647" cy="36023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 fontScale="90000"/>
          </a:bodyPr>
          <a:lstStyle/>
          <a:p>
            <a:r>
              <a:rPr lang="ru-RU" sz="2400" b="1" dirty="0">
                <a:solidFill>
                  <a:srgbClr val="002060"/>
                </a:solidFill>
              </a:rPr>
              <a:t>Планируемые изменения в предметно-пространственной среде школы: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67544" y="4929336"/>
            <a:ext cx="828092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</a:rPr>
              <a:t>Проект  «Таблица умножения», как часть школьного оформления лестничного пролета»</a:t>
            </a:r>
          </a:p>
          <a:p>
            <a:r>
              <a:rPr lang="ru-RU" b="1" dirty="0" smtClean="0"/>
              <a:t>Руководитель </a:t>
            </a:r>
            <a:r>
              <a:rPr lang="ru-RU" b="1" dirty="0"/>
              <a:t>проекта: </a:t>
            </a:r>
            <a:r>
              <a:rPr lang="ru-RU" b="1" dirty="0" smtClean="0"/>
              <a:t>Козлова </a:t>
            </a:r>
            <a:r>
              <a:rPr lang="ru-RU" b="1" dirty="0"/>
              <a:t>И.Г., учитель математики</a:t>
            </a:r>
          </a:p>
          <a:p>
            <a:r>
              <a:rPr lang="ru-RU" b="1" dirty="0"/>
              <a:t>Авторы проекта: </a:t>
            </a:r>
            <a:r>
              <a:rPr lang="ru-RU" b="1" dirty="0" smtClean="0"/>
              <a:t>Костенко </a:t>
            </a:r>
            <a:r>
              <a:rPr lang="ru-RU" b="1" dirty="0"/>
              <a:t>С., Казанцева Н., ученики 5  </a:t>
            </a:r>
            <a:r>
              <a:rPr lang="ru-RU" b="1" dirty="0" smtClean="0"/>
              <a:t>класса</a:t>
            </a:r>
          </a:p>
          <a:p>
            <a:r>
              <a:rPr lang="ru-RU" b="1" dirty="0">
                <a:solidFill>
                  <a:srgbClr val="002060"/>
                </a:solidFill>
              </a:rPr>
              <a:t>Цель </a:t>
            </a:r>
            <a:r>
              <a:rPr lang="ru-RU" b="1" dirty="0" smtClean="0">
                <a:solidFill>
                  <a:srgbClr val="002060"/>
                </a:solidFill>
              </a:rPr>
              <a:t>проекта: </a:t>
            </a:r>
            <a:r>
              <a:rPr lang="ru-RU" b="1" dirty="0" smtClean="0"/>
              <a:t>оформить </a:t>
            </a:r>
            <a:r>
              <a:rPr lang="ru-RU" b="1" dirty="0"/>
              <a:t>лестничный пролет с помощью таблицы  умножения</a:t>
            </a:r>
          </a:p>
          <a:p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258318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87598" y="1037726"/>
            <a:ext cx="3752380" cy="2448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Заголовок 3"/>
          <p:cNvSpPr>
            <a:spLocks noGrp="1"/>
          </p:cNvSpPr>
          <p:nvPr>
            <p:ph type="title"/>
          </p:nvPr>
        </p:nvSpPr>
        <p:spPr>
          <a:xfrm>
            <a:off x="395536" y="12711"/>
            <a:ext cx="5112568" cy="1143000"/>
          </a:xfrm>
        </p:spPr>
        <p:txBody>
          <a:bodyPr>
            <a:normAutofit fontScale="90000"/>
          </a:bodyPr>
          <a:lstStyle/>
          <a:p>
            <a:r>
              <a:rPr lang="ru-RU" sz="2400" b="1" dirty="0">
                <a:solidFill>
                  <a:srgbClr val="002060"/>
                </a:solidFill>
              </a:rPr>
              <a:t>Планируемые изменения в предметно-пространственной среде школы: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79512" y="3415717"/>
            <a:ext cx="496855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</a:rPr>
              <a:t>Проект «Территория патриотического воспитания «Наша Родина – Российская Федерация»</a:t>
            </a:r>
          </a:p>
          <a:p>
            <a:r>
              <a:rPr lang="ru-RU" b="1" dirty="0" smtClean="0"/>
              <a:t>Руководитель </a:t>
            </a:r>
            <a:r>
              <a:rPr lang="ru-RU" b="1" dirty="0"/>
              <a:t>проекта: </a:t>
            </a:r>
            <a:r>
              <a:rPr lang="ru-RU" dirty="0"/>
              <a:t>Попова М.Н., учитель истории</a:t>
            </a:r>
          </a:p>
          <a:p>
            <a:r>
              <a:rPr lang="ru-RU" b="1" dirty="0"/>
              <a:t>Автор проекта: </a:t>
            </a:r>
            <a:r>
              <a:rPr lang="ru-RU" dirty="0" err="1"/>
              <a:t>Семеняк</a:t>
            </a:r>
            <a:r>
              <a:rPr lang="ru-RU" dirty="0"/>
              <a:t> Е., ученик 8 </a:t>
            </a:r>
            <a:r>
              <a:rPr lang="ru-RU" dirty="0" err="1" smtClean="0"/>
              <a:t>кл</a:t>
            </a:r>
            <a:r>
              <a:rPr lang="ru-RU" dirty="0" smtClean="0"/>
              <a:t>.</a:t>
            </a:r>
          </a:p>
          <a:p>
            <a:r>
              <a:rPr lang="ru-RU" b="1" dirty="0" smtClean="0"/>
              <a:t>Планируемый результат проекта: </a:t>
            </a:r>
            <a:r>
              <a:rPr lang="ru-RU" dirty="0" smtClean="0"/>
              <a:t>оформление патриотической территории. </a:t>
            </a:r>
          </a:p>
          <a:p>
            <a:r>
              <a:rPr lang="ru-RU" b="1" dirty="0" smtClean="0"/>
              <a:t>Проект </a:t>
            </a:r>
            <a:r>
              <a:rPr lang="ru-RU" b="1" dirty="0"/>
              <a:t>направлен </a:t>
            </a:r>
            <a:r>
              <a:rPr lang="ru-RU" dirty="0"/>
              <a:t>на изучение субъектов РФ, </a:t>
            </a:r>
            <a:r>
              <a:rPr lang="ru-RU" dirty="0" smtClean="0"/>
              <a:t>их </a:t>
            </a:r>
            <a:r>
              <a:rPr lang="ru-RU" dirty="0"/>
              <a:t>достопримечательностей, неофициальной символики </a:t>
            </a:r>
            <a:r>
              <a:rPr lang="ru-RU" dirty="0" smtClean="0"/>
              <a:t>РФ, </a:t>
            </a:r>
            <a:r>
              <a:rPr lang="ru-RU" dirty="0"/>
              <a:t>людей, внесших вклад в культуру родной страны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7" name="Picture 2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652120" y="96389"/>
            <a:ext cx="3079117" cy="34340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148064" y="3501008"/>
            <a:ext cx="3888432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</a:rPr>
              <a:t>Предметно-развивающая зона «Геометрические фигуры и формулы их площадей»</a:t>
            </a:r>
          </a:p>
          <a:p>
            <a:r>
              <a:rPr lang="ru-RU" b="1" dirty="0" smtClean="0"/>
              <a:t>Руководитель </a:t>
            </a:r>
            <a:r>
              <a:rPr lang="ru-RU" b="1" dirty="0"/>
              <a:t>проекта</a:t>
            </a:r>
            <a:r>
              <a:rPr lang="ru-RU" dirty="0"/>
              <a:t>:  </a:t>
            </a:r>
            <a:r>
              <a:rPr lang="ru-RU" dirty="0" err="1"/>
              <a:t>Ойдуп</a:t>
            </a:r>
            <a:r>
              <a:rPr lang="ru-RU" dirty="0"/>
              <a:t> Е.Б., учитель математики</a:t>
            </a:r>
          </a:p>
          <a:p>
            <a:r>
              <a:rPr lang="ru-RU" b="1" dirty="0"/>
              <a:t>Автор проекта</a:t>
            </a:r>
            <a:r>
              <a:rPr lang="ru-RU" dirty="0"/>
              <a:t>:  Швец Кирилл, ученик 9 </a:t>
            </a:r>
            <a:r>
              <a:rPr lang="ru-RU" dirty="0" err="1" smtClean="0"/>
              <a:t>кл</a:t>
            </a:r>
            <a:r>
              <a:rPr lang="ru-RU" dirty="0" smtClean="0"/>
              <a:t>.</a:t>
            </a:r>
          </a:p>
          <a:p>
            <a:r>
              <a:rPr lang="ru-RU" b="1" dirty="0"/>
              <a:t>Цель </a:t>
            </a:r>
            <a:r>
              <a:rPr lang="ru-RU" b="1" dirty="0" smtClean="0"/>
              <a:t>проекта: </a:t>
            </a:r>
            <a:r>
              <a:rPr lang="ru-RU" dirty="0"/>
              <a:t>создание дополнительной платформы для отработки и запоминания  формул площадей при решении задач на уроках и при подготовке к ОГЭ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95702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49874" y="3212976"/>
            <a:ext cx="835292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/>
              <a:t>Деятельность школы строится на организации коллективных дел, проектов. </a:t>
            </a:r>
            <a:endParaRPr lang="ru-RU" b="1" dirty="0" smtClean="0"/>
          </a:p>
          <a:p>
            <a:pPr algn="just"/>
            <a:r>
              <a:rPr lang="ru-RU" b="1" dirty="0" smtClean="0"/>
              <a:t>Отношения </a:t>
            </a:r>
            <a:r>
              <a:rPr lang="ru-RU" b="1" dirty="0"/>
              <a:t>в школе выстраиваются на основе распределенного лидерства. </a:t>
            </a:r>
            <a:r>
              <a:rPr lang="ru-RU" b="1" dirty="0" smtClean="0"/>
              <a:t>Участниками </a:t>
            </a:r>
            <a:r>
              <a:rPr lang="ru-RU" b="1" dirty="0"/>
              <a:t>детско-взрослой общности являются учащиеся, педагоги, родители, представители культуры, дополнительного образования, </a:t>
            </a:r>
            <a:r>
              <a:rPr lang="ru-RU" b="1" dirty="0" smtClean="0"/>
              <a:t>местных </a:t>
            </a:r>
            <a:r>
              <a:rPr lang="ru-RU" b="1" dirty="0"/>
              <a:t>организаций.  </a:t>
            </a:r>
            <a:r>
              <a:rPr lang="ru-RU" b="1" dirty="0" smtClean="0"/>
              <a:t>Школа </a:t>
            </a:r>
            <a:r>
              <a:rPr lang="ru-RU" b="1" dirty="0"/>
              <a:t>открыта социуму и взаимодействует с ним, преобразуя его. </a:t>
            </a:r>
          </a:p>
        </p:txBody>
      </p:sp>
      <p:pic>
        <p:nvPicPr>
          <p:cNvPr id="5" name="Рисунок 4" descr="C:\Users\1\Pictures\турслет 2018\лучшие фото\IMG_20180929_130624.jpg"/>
          <p:cNvPicPr/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7504" y="4695984"/>
            <a:ext cx="5472608" cy="208004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 descr="C:\Users\1\AppData\Local\Microsoft\Windows\Temporary Internet Files\Content.Word\20160313_113529.jpg"/>
          <p:cNvPicPr/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91880" y="1081733"/>
            <a:ext cx="2586856" cy="20970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12" descr="C:\Users\Оксана Г\AppData\Local\Microsoft\Windows\Temporary Internet Files\Content.Word\DSCN0193.jpg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600937" y="4705045"/>
            <a:ext cx="3674565" cy="2080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7" descr="D:\площадка 2019 год\День индейца\P90708-102607.jpg"/>
          <p:cNvPicPr/>
          <p:nvPr/>
        </p:nvPicPr>
        <p:blipFill rotWithShape="1"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7504" y="929618"/>
            <a:ext cx="3251607" cy="225858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Рисунок 8" descr="F:\неделя математики 2017-2018\103NIKON\DSCN0650.JPG"/>
          <p:cNvPicPr/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56176" y="1081732"/>
            <a:ext cx="2881290" cy="20970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899592" y="344843"/>
            <a:ext cx="761137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rgbClr val="002060"/>
                </a:solidFill>
              </a:rPr>
              <a:t>Открытая образовательная </a:t>
            </a:r>
            <a:r>
              <a:rPr lang="ru-RU" sz="3200" b="1" dirty="0" smtClean="0">
                <a:solidFill>
                  <a:srgbClr val="002060"/>
                </a:solidFill>
              </a:rPr>
              <a:t>среда школы 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888472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11560" y="1340768"/>
            <a:ext cx="3894584" cy="23119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11560" y="3789040"/>
            <a:ext cx="3936437" cy="2623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Заголовок 3"/>
          <p:cNvSpPr>
            <a:spLocks noGrp="1"/>
          </p:cNvSpPr>
          <p:nvPr>
            <p:ph type="title"/>
          </p:nvPr>
        </p:nvSpPr>
        <p:spPr>
          <a:xfrm>
            <a:off x="395536" y="332656"/>
            <a:ext cx="8229600" cy="1143000"/>
          </a:xfrm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rgbClr val="002060"/>
                </a:solidFill>
              </a:rPr>
              <a:t>Планируемые изменения в предметно-пространственной среде школы: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60032" y="1340768"/>
            <a:ext cx="3552395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849823" y="4437112"/>
            <a:ext cx="3295937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/>
              <a:t>Внесение изменений в предметно-пространственную среду </a:t>
            </a:r>
            <a:r>
              <a:rPr lang="ru-RU" sz="2000" b="1" dirty="0" smtClean="0"/>
              <a:t>школы, оформление пространства школы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2720829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39552" y="1268760"/>
            <a:ext cx="3996444" cy="2885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111552" y="1268760"/>
            <a:ext cx="3067684" cy="36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>
                <a:solidFill>
                  <a:srgbClr val="002060"/>
                </a:solidFill>
              </a:rPr>
              <a:t>Планируемые изменения в предметно-пространственной среде школы: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39551" y="5013176"/>
            <a:ext cx="792088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/>
              <a:t>Руководитель </a:t>
            </a:r>
            <a:r>
              <a:rPr lang="ru-RU" sz="2000" b="1" dirty="0"/>
              <a:t>проекта:  </a:t>
            </a:r>
            <a:r>
              <a:rPr lang="ru-RU" sz="2000" dirty="0" err="1"/>
              <a:t>Жаргалова</a:t>
            </a:r>
            <a:r>
              <a:rPr lang="ru-RU" sz="2000" dirty="0"/>
              <a:t> Ж.С., учитель английского языка</a:t>
            </a:r>
          </a:p>
          <a:p>
            <a:r>
              <a:rPr lang="ru-RU" sz="2000" b="1" dirty="0"/>
              <a:t>Автор проекта:  </a:t>
            </a:r>
            <a:r>
              <a:rPr lang="ru-RU" sz="2000" dirty="0"/>
              <a:t>Коваленко Д., </a:t>
            </a:r>
            <a:r>
              <a:rPr lang="ru-RU" sz="2000" dirty="0" err="1"/>
              <a:t>Шалабодина</a:t>
            </a:r>
            <a:r>
              <a:rPr lang="ru-RU" sz="2000" dirty="0"/>
              <a:t> Е., ученицы 5, 6 </a:t>
            </a:r>
            <a:r>
              <a:rPr lang="ru-RU" sz="2000" dirty="0" err="1" smtClean="0"/>
              <a:t>кл</a:t>
            </a:r>
            <a:r>
              <a:rPr lang="ru-RU" sz="2000" dirty="0" smtClean="0"/>
              <a:t>.</a:t>
            </a:r>
            <a:endParaRPr lang="ru-RU" sz="2000" dirty="0"/>
          </a:p>
          <a:p>
            <a:r>
              <a:rPr lang="ru-RU" sz="2000" b="1" dirty="0" smtClean="0"/>
              <a:t>Планируемый результат </a:t>
            </a:r>
            <a:r>
              <a:rPr lang="ru-RU" sz="2000" b="1" dirty="0"/>
              <a:t>проекта (продукт): </a:t>
            </a:r>
            <a:r>
              <a:rPr lang="ru-RU" sz="2000" dirty="0"/>
              <a:t>изготовление реквизита, составление макета фотозоны, оформление </a:t>
            </a:r>
            <a:r>
              <a:rPr lang="ru-RU" sz="2000" dirty="0" smtClean="0"/>
              <a:t>фотозоны «Времена года»</a:t>
            </a:r>
            <a:endParaRPr lang="ru-RU" sz="20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95536" y="4161274"/>
            <a:ext cx="453650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000" b="1" dirty="0">
                <a:solidFill>
                  <a:srgbClr val="002060"/>
                </a:solidFill>
              </a:rPr>
              <a:t>Проект «Фотозона  как часть школьного оформления»</a:t>
            </a:r>
            <a:endParaRPr lang="ru-RU" sz="2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9795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48882" y="4261724"/>
            <a:ext cx="4464496" cy="2492896"/>
          </a:xfrm>
        </p:spPr>
        <p:txBody>
          <a:bodyPr>
            <a:no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ru-RU" sz="2000" b="1" dirty="0">
                <a:solidFill>
                  <a:srgbClr val="002060"/>
                </a:solidFill>
              </a:rPr>
              <a:t>Проект «Комната неформального общения и отдыха»</a:t>
            </a:r>
            <a:endParaRPr lang="ru-RU" sz="2000" dirty="0">
              <a:solidFill>
                <a:srgbClr val="002060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2000" b="1" dirty="0"/>
              <a:t>Руководитель проекта:  </a:t>
            </a:r>
            <a:r>
              <a:rPr lang="ru-RU" sz="2000" dirty="0" err="1"/>
              <a:t>Слаква</a:t>
            </a:r>
            <a:r>
              <a:rPr lang="ru-RU" sz="2000" dirty="0"/>
              <a:t> О.Г., социальный педагог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000" b="1" dirty="0"/>
              <a:t>Авторы проекта: </a:t>
            </a:r>
            <a:r>
              <a:rPr lang="ru-RU" sz="2000" dirty="0"/>
              <a:t>творческая группа учеников, педагогов, </a:t>
            </a:r>
            <a:r>
              <a:rPr lang="ru-RU" sz="2000" dirty="0" smtClean="0"/>
              <a:t>родителей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000" b="1" dirty="0" smtClean="0"/>
              <a:t>Цель проекта</a:t>
            </a:r>
            <a:r>
              <a:rPr lang="ru-RU" sz="2000" b="1" dirty="0"/>
              <a:t>: </a:t>
            </a:r>
            <a:r>
              <a:rPr lang="ru-RU" sz="2000" dirty="0"/>
              <a:t>модернизация комнаты отдыха</a:t>
            </a:r>
          </a:p>
          <a:p>
            <a:pPr marL="0" indent="0">
              <a:spcBef>
                <a:spcPts val="0"/>
              </a:spcBef>
              <a:buNone/>
            </a:pPr>
            <a:endParaRPr lang="ru-RU" sz="2000" dirty="0"/>
          </a:p>
          <a:p>
            <a:pPr marL="0" indent="0">
              <a:spcBef>
                <a:spcPts val="0"/>
              </a:spcBef>
              <a:buNone/>
            </a:pPr>
            <a:endParaRPr lang="ru-RU" sz="2000" dirty="0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544" y="1196752"/>
            <a:ext cx="4128458" cy="3096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Заголовок 3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rgbClr val="002060"/>
                </a:solidFill>
              </a:rPr>
              <a:t>Планируемые изменения в предметно-пространственной среде школы:</a:t>
            </a: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88024" y="1196752"/>
            <a:ext cx="4038600" cy="302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798775" y="4220293"/>
            <a:ext cx="421196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</a:rPr>
              <a:t>Проект «Зона творчества и конструирования,  как часть оформления школьной мастерской».</a:t>
            </a:r>
            <a:endParaRPr lang="ru-RU" dirty="0">
              <a:solidFill>
                <a:srgbClr val="002060"/>
              </a:solidFill>
            </a:endParaRPr>
          </a:p>
          <a:p>
            <a:r>
              <a:rPr lang="ru-RU" b="1" dirty="0"/>
              <a:t>Руководитель проекта:  </a:t>
            </a:r>
            <a:r>
              <a:rPr lang="ru-RU" dirty="0"/>
              <a:t>Боброва С.А</a:t>
            </a:r>
            <a:r>
              <a:rPr lang="ru-RU" dirty="0" smtClean="0"/>
              <a:t>., учитель технологии</a:t>
            </a:r>
            <a:endParaRPr lang="ru-RU" dirty="0"/>
          </a:p>
          <a:p>
            <a:r>
              <a:rPr lang="ru-RU" b="1" dirty="0" smtClean="0"/>
              <a:t>Планируемый результат проекта: </a:t>
            </a:r>
            <a:r>
              <a:rPr lang="ru-RU" dirty="0"/>
              <a:t>изготовление реквизита, оформление зоны творчества и конструирования.</a:t>
            </a:r>
          </a:p>
        </p:txBody>
      </p:sp>
    </p:spTree>
    <p:extLst>
      <p:ext uri="{BB962C8B-B14F-4D97-AF65-F5344CB8AC3E}">
        <p14:creationId xmlns:p14="http://schemas.microsoft.com/office/powerpoint/2010/main" val="664574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706090"/>
          </a:xfrm>
        </p:spPr>
        <p:txBody>
          <a:bodyPr>
            <a:noAutofit/>
          </a:bodyPr>
          <a:lstStyle/>
          <a:p>
            <a:r>
              <a:rPr lang="ru-RU" sz="2800" b="1" dirty="0">
                <a:solidFill>
                  <a:srgbClr val="002060"/>
                </a:solidFill>
              </a:rPr>
              <a:t>Ожидаемые результаты реализации проекта</a:t>
            </a:r>
            <a:r>
              <a:rPr lang="ru-RU" sz="2800" dirty="0">
                <a:solidFill>
                  <a:srgbClr val="002060"/>
                </a:solidFill>
              </a:rPr>
              <a:t>: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1196752"/>
            <a:ext cx="8136904" cy="5733256"/>
          </a:xfrm>
        </p:spPr>
        <p:txBody>
          <a:bodyPr>
            <a:noAutofit/>
          </a:bodyPr>
          <a:lstStyle/>
          <a:p>
            <a:pPr marL="288000" lvl="0" indent="-324000">
              <a:lnSpc>
                <a:spcPct val="90000"/>
              </a:lnSpc>
              <a:spcBef>
                <a:spcPts val="0"/>
              </a:spcBef>
              <a:buFont typeface="+mj-lt"/>
              <a:buAutoNum type="arabicPeriod"/>
            </a:pPr>
            <a:r>
              <a:rPr lang="ru-RU" sz="1800" b="1" dirty="0"/>
              <a:t>Разработаны локальные акты, обеспечивающие запуск, поддержку и реализацию проекта. </a:t>
            </a:r>
          </a:p>
          <a:p>
            <a:pPr marL="288000" lvl="0" indent="-324000">
              <a:lnSpc>
                <a:spcPct val="90000"/>
              </a:lnSpc>
              <a:spcBef>
                <a:spcPts val="0"/>
              </a:spcBef>
              <a:buFont typeface="+mj-lt"/>
              <a:buAutoNum type="arabicPeriod"/>
            </a:pPr>
            <a:r>
              <a:rPr lang="ru-RU" sz="1800" b="1" dirty="0"/>
              <a:t>Осуществлено зонирование пространства школы (кабинеты, рекреации, столовая, лестничные пролеты…):</a:t>
            </a:r>
          </a:p>
          <a:p>
            <a:pPr marL="0" indent="0">
              <a:lnSpc>
                <a:spcPct val="90000"/>
              </a:lnSpc>
              <a:spcBef>
                <a:spcPts val="0"/>
              </a:spcBef>
              <a:buNone/>
            </a:pPr>
            <a:r>
              <a:rPr lang="ru-RU" sz="1800" dirty="0" smtClean="0"/>
              <a:t>- в </a:t>
            </a:r>
            <a:r>
              <a:rPr lang="ru-RU" sz="1800" dirty="0"/>
              <a:t>школьной мастерской функционируют зона творчества, площадки  для занятий моделированием  и  конструированием,</a:t>
            </a:r>
          </a:p>
          <a:p>
            <a:pPr marL="0" indent="0">
              <a:lnSpc>
                <a:spcPct val="90000"/>
              </a:lnSpc>
              <a:spcBef>
                <a:spcPts val="0"/>
              </a:spcBef>
              <a:buNone/>
            </a:pPr>
            <a:r>
              <a:rPr lang="ru-RU" sz="1800" dirty="0" smtClean="0"/>
              <a:t>- оформлены </a:t>
            </a:r>
            <a:r>
              <a:rPr lang="ru-RU" sz="1800" dirty="0"/>
              <a:t>лестничные пролеты и наполнены познавательным содержанием,</a:t>
            </a:r>
          </a:p>
          <a:p>
            <a:pPr marL="0" indent="0">
              <a:lnSpc>
                <a:spcPct val="90000"/>
              </a:lnSpc>
              <a:spcBef>
                <a:spcPts val="0"/>
              </a:spcBef>
              <a:buNone/>
            </a:pPr>
            <a:r>
              <a:rPr lang="ru-RU" sz="1800" dirty="0" smtClean="0"/>
              <a:t>- организованы </a:t>
            </a:r>
            <a:r>
              <a:rPr lang="ru-RU" sz="1800" dirty="0"/>
              <a:t>игровые зоны в рекреации начальных классов,</a:t>
            </a:r>
          </a:p>
          <a:p>
            <a:pPr marL="0" indent="0">
              <a:lnSpc>
                <a:spcPct val="90000"/>
              </a:lnSpc>
              <a:spcBef>
                <a:spcPts val="0"/>
              </a:spcBef>
              <a:buNone/>
            </a:pPr>
            <a:r>
              <a:rPr lang="ru-RU" sz="1800" dirty="0" smtClean="0"/>
              <a:t>- в </a:t>
            </a:r>
            <a:r>
              <a:rPr lang="ru-RU" sz="1800" dirty="0"/>
              <a:t>рекреации основной школы функционирует открытая  стена, стена идей,</a:t>
            </a:r>
          </a:p>
          <a:p>
            <a:pPr marL="0" indent="0">
              <a:lnSpc>
                <a:spcPct val="90000"/>
              </a:lnSpc>
              <a:spcBef>
                <a:spcPts val="0"/>
              </a:spcBef>
              <a:buNone/>
            </a:pPr>
            <a:r>
              <a:rPr lang="ru-RU" sz="1800" dirty="0" smtClean="0"/>
              <a:t>- в </a:t>
            </a:r>
            <a:r>
              <a:rPr lang="ru-RU" sz="1800" dirty="0"/>
              <a:t>коридорах школы оформлены зоны краеведения, патриотического воспитания, сменные стенды,</a:t>
            </a:r>
          </a:p>
          <a:p>
            <a:pPr marL="0" indent="0">
              <a:lnSpc>
                <a:spcPct val="90000"/>
              </a:lnSpc>
              <a:spcBef>
                <a:spcPts val="0"/>
              </a:spcBef>
              <a:buNone/>
            </a:pPr>
            <a:r>
              <a:rPr lang="ru-RU" sz="1800" dirty="0" smtClean="0"/>
              <a:t>- в </a:t>
            </a:r>
            <a:r>
              <a:rPr lang="ru-RU" sz="1800" dirty="0"/>
              <a:t>школьной столовой оформлена фотозона,</a:t>
            </a:r>
          </a:p>
          <a:p>
            <a:pPr marL="0" indent="0">
              <a:lnSpc>
                <a:spcPct val="90000"/>
              </a:lnSpc>
              <a:spcBef>
                <a:spcPts val="0"/>
              </a:spcBef>
              <a:buNone/>
            </a:pPr>
            <a:r>
              <a:rPr lang="ru-RU" sz="1800" dirty="0" smtClean="0"/>
              <a:t>- модернизирована </a:t>
            </a:r>
            <a:r>
              <a:rPr lang="ru-RU" sz="1800" dirty="0"/>
              <a:t>комната неформального общения и отдыха </a:t>
            </a:r>
          </a:p>
          <a:p>
            <a:pPr marL="0" indent="0">
              <a:lnSpc>
                <a:spcPct val="90000"/>
              </a:lnSpc>
              <a:spcBef>
                <a:spcPts val="0"/>
              </a:spcBef>
              <a:buNone/>
            </a:pPr>
            <a:r>
              <a:rPr lang="ru-RU" sz="1800" b="1" dirty="0"/>
              <a:t>3</a:t>
            </a:r>
            <a:r>
              <a:rPr lang="ru-RU" sz="1800" b="1" dirty="0" smtClean="0"/>
              <a:t>.  Обеспечена </a:t>
            </a:r>
            <a:r>
              <a:rPr lang="ru-RU" sz="1800" b="1" dirty="0"/>
              <a:t>предметная насыщенность для различных видов деятельности.</a:t>
            </a:r>
          </a:p>
          <a:p>
            <a:pPr marL="0" indent="0">
              <a:lnSpc>
                <a:spcPct val="90000"/>
              </a:lnSpc>
              <a:spcBef>
                <a:spcPts val="0"/>
              </a:spcBef>
              <a:buNone/>
            </a:pPr>
            <a:r>
              <a:rPr lang="ru-RU" sz="1800" b="1" dirty="0"/>
              <a:t>4</a:t>
            </a:r>
            <a:r>
              <a:rPr lang="ru-RU" sz="1800" b="1" dirty="0" smtClean="0"/>
              <a:t>.  Результаты </a:t>
            </a:r>
            <a:r>
              <a:rPr lang="ru-RU" sz="1800" b="1" dirty="0"/>
              <a:t>мониторинга отношения к школе, школьной среде стабильно высокие.</a:t>
            </a:r>
          </a:p>
          <a:p>
            <a:pPr marL="0" indent="0">
              <a:lnSpc>
                <a:spcPct val="90000"/>
              </a:lnSpc>
              <a:spcBef>
                <a:spcPts val="0"/>
              </a:spcBef>
              <a:buNone/>
            </a:pPr>
            <a:r>
              <a:rPr lang="ru-RU" sz="1800" b="1" dirty="0"/>
              <a:t>5</a:t>
            </a:r>
            <a:r>
              <a:rPr lang="ru-RU" sz="1800" b="1" dirty="0" smtClean="0"/>
              <a:t>.  Повысилась </a:t>
            </a:r>
            <a:r>
              <a:rPr lang="ru-RU" sz="1800" b="1" dirty="0"/>
              <a:t>мотивация учеников к участию в творческих, конструкторских проектах,</a:t>
            </a:r>
          </a:p>
          <a:p>
            <a:pPr marL="0" indent="0">
              <a:lnSpc>
                <a:spcPct val="90000"/>
              </a:lnSpc>
              <a:spcBef>
                <a:spcPts val="0"/>
              </a:spcBef>
              <a:buNone/>
            </a:pPr>
            <a:r>
              <a:rPr lang="ru-RU" sz="1800" b="1" dirty="0"/>
              <a:t>6</a:t>
            </a:r>
            <a:r>
              <a:rPr lang="ru-RU" sz="1800" b="1" dirty="0" smtClean="0"/>
              <a:t>.  Расширились </a:t>
            </a:r>
            <a:r>
              <a:rPr lang="ru-RU" sz="1800" b="1" dirty="0"/>
              <a:t>социальные контакты школы.</a:t>
            </a:r>
          </a:p>
          <a:p>
            <a:pPr marL="0" indent="0">
              <a:lnSpc>
                <a:spcPct val="90000"/>
              </a:lnSpc>
              <a:spcBef>
                <a:spcPts val="0"/>
              </a:spcBef>
              <a:buNone/>
            </a:pPr>
            <a:r>
              <a:rPr lang="ru-RU" sz="1800" b="1" dirty="0"/>
              <a:t>7</a:t>
            </a:r>
            <a:r>
              <a:rPr lang="ru-RU" sz="1800" b="1" dirty="0" smtClean="0"/>
              <a:t>.  Регулярные </a:t>
            </a:r>
            <a:r>
              <a:rPr lang="ru-RU" sz="1800" b="1" dirty="0"/>
              <a:t>публикации на сайте школы, в СМИ, социальных сетях.</a:t>
            </a:r>
          </a:p>
        </p:txBody>
      </p:sp>
    </p:spTree>
    <p:extLst>
      <p:ext uri="{BB962C8B-B14F-4D97-AF65-F5344CB8AC3E}">
        <p14:creationId xmlns:p14="http://schemas.microsoft.com/office/powerpoint/2010/main" val="3338219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8602422"/>
              </p:ext>
            </p:extLst>
          </p:nvPr>
        </p:nvGraphicFramePr>
        <p:xfrm>
          <a:off x="395536" y="5301208"/>
          <a:ext cx="8280920" cy="1285240"/>
        </p:xfrm>
        <a:graphic>
          <a:graphicData uri="http://schemas.openxmlformats.org/drawingml/2006/table">
            <a:tbl>
              <a:tblPr firstRow="1" bandRow="1">
                <a:tableStyleId>{ED083AE6-46FA-4A59-8FB0-9F97EB10719F}</a:tableStyleId>
              </a:tblPr>
              <a:tblGrid>
                <a:gridCol w="3517559"/>
                <a:gridCol w="4763361"/>
              </a:tblGrid>
              <a:tr h="3708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</a:rPr>
                        <a:t>Сетевое взаимодействие:</a:t>
                      </a:r>
                      <a:endParaRPr lang="ru-RU" sz="18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effectLst/>
                        </a:rPr>
                        <a:t>Социальные партнеры:</a:t>
                      </a:r>
                      <a:endParaRPr lang="ru-RU" sz="18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</a:rPr>
                        <a:t>КГАОУДПО «Хабаровский краевой институт развития образования»</a:t>
                      </a:r>
                      <a:endParaRPr lang="ru-RU" sz="1800" b="1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</a:rPr>
                        <a:t>администрация Киселёвского сельского поселения, педагоги и родители учеников МБОУ СОШ </a:t>
                      </a:r>
                      <a:r>
                        <a:rPr lang="ru-RU" sz="1800" b="1" dirty="0" err="1" smtClean="0">
                          <a:effectLst/>
                        </a:rPr>
                        <a:t>с.Киселёвка</a:t>
                      </a:r>
                      <a:endParaRPr lang="ru-RU" sz="18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7793423"/>
              </p:ext>
            </p:extLst>
          </p:nvPr>
        </p:nvGraphicFramePr>
        <p:xfrm>
          <a:off x="395536" y="476672"/>
          <a:ext cx="8280920" cy="4639183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3672408"/>
                <a:gridCol w="4608512"/>
              </a:tblGrid>
              <a:tr h="3708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 smtClean="0"/>
                        <a:t>Риски, связанные с реализацией проекта:</a:t>
                      </a:r>
                      <a:endParaRPr lang="ru-RU" sz="18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ru-RU" sz="1800" b="1" kern="1200" dirty="0" smtClean="0"/>
                        <a:t>Пути минимизации рисков:</a:t>
                      </a:r>
                      <a:endParaRPr lang="ru-RU" sz="1800" b="1" kern="1200" dirty="0" smtClean="0">
                        <a:solidFill>
                          <a:srgbClr val="00206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285750" lvl="0" indent="-285750">
                        <a:spcBef>
                          <a:spcPts val="0"/>
                        </a:spcBef>
                        <a:buClr>
                          <a:srgbClr val="7030A0"/>
                        </a:buClr>
                        <a:buFont typeface="Wingdings" pitchFamily="2" charset="2"/>
                        <a:buChar char="§"/>
                      </a:pPr>
                      <a:r>
                        <a:rPr lang="ru-RU" sz="1800" b="1" dirty="0" smtClean="0"/>
                        <a:t>Риски нормативного характера – СанПиНы, пожарные нормы. </a:t>
                      </a:r>
                    </a:p>
                    <a:p>
                      <a:pPr marL="285750" lvl="0" indent="-285750">
                        <a:spcBef>
                          <a:spcPts val="0"/>
                        </a:spcBef>
                        <a:buClr>
                          <a:srgbClr val="7030A0"/>
                        </a:buClr>
                        <a:buFont typeface="Wingdings" pitchFamily="2" charset="2"/>
                        <a:buChar char="§"/>
                      </a:pPr>
                      <a:r>
                        <a:rPr lang="ru-RU" sz="1800" b="1" dirty="0" smtClean="0"/>
                        <a:t>Риски культурного и личностного характера – консерватизм учителей, традиции хранить морально устаревшее оформление, оборудование, нежелание его менять. </a:t>
                      </a:r>
                    </a:p>
                    <a:p>
                      <a:pPr marL="285750" lvl="0" indent="-285750">
                        <a:spcBef>
                          <a:spcPts val="0"/>
                        </a:spcBef>
                        <a:buClr>
                          <a:srgbClr val="7030A0"/>
                        </a:buClr>
                        <a:buFont typeface="Wingdings" pitchFamily="2" charset="2"/>
                        <a:buChar char="§"/>
                      </a:pPr>
                      <a:r>
                        <a:rPr lang="ru-RU" sz="1800" b="1" dirty="0" smtClean="0"/>
                        <a:t>Риски финансового характера – недостаточность средств школьного бюджета на реализацию проекта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lnSpc>
                          <a:spcPct val="110000"/>
                        </a:lnSpc>
                        <a:spcBef>
                          <a:spcPts val="0"/>
                        </a:spcBef>
                        <a:buClr>
                          <a:srgbClr val="7030A0"/>
                        </a:buClr>
                        <a:buFont typeface="Wingdings" pitchFamily="2" charset="2"/>
                        <a:buChar char="§"/>
                      </a:pPr>
                      <a:r>
                        <a:rPr lang="ru-RU" sz="1800" b="1" dirty="0" smtClean="0"/>
                        <a:t>Наполнение зон школьной предметно-пространственной среды с учетом санитарно-эпидемиологических норм, норм пожарной безопасности. </a:t>
                      </a:r>
                    </a:p>
                    <a:p>
                      <a:pPr marL="285750" indent="-285750">
                        <a:lnSpc>
                          <a:spcPct val="110000"/>
                        </a:lnSpc>
                        <a:spcBef>
                          <a:spcPts val="0"/>
                        </a:spcBef>
                        <a:buClr>
                          <a:srgbClr val="7030A0"/>
                        </a:buClr>
                        <a:buFont typeface="Wingdings" pitchFamily="2" charset="2"/>
                        <a:buChar char="§"/>
                      </a:pPr>
                      <a:r>
                        <a:rPr lang="ru-RU" sz="1800" b="1" dirty="0" smtClean="0"/>
                        <a:t>Поощрение педагогов, повышение информированности педагогов о сущности перемен в школе, организация педагогических советов как площадки для обсуждения общих проблем и средства для выработки общего решения. </a:t>
                      </a: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7030A0"/>
                        </a:buClr>
                        <a:buSzTx/>
                        <a:buFont typeface="Wingdings" pitchFamily="2" charset="2"/>
                        <a:buChar char="§"/>
                        <a:tabLst/>
                        <a:defRPr/>
                      </a:pPr>
                      <a:r>
                        <a:rPr lang="ru-RU" sz="1800" b="1" dirty="0" smtClean="0"/>
                        <a:t>Поиск путей минимизации расходов, привлечение средств спонсоров.</a:t>
                      </a: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54242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9600" b="1" dirty="0" smtClean="0">
                <a:solidFill>
                  <a:srgbClr val="002060"/>
                </a:solidFill>
              </a:rPr>
              <a:t>Спасибо </a:t>
            </a:r>
          </a:p>
          <a:p>
            <a:pPr marL="0" indent="0" algn="ctr">
              <a:buNone/>
            </a:pPr>
            <a:r>
              <a:rPr lang="ru-RU" sz="9600" b="1" dirty="0" smtClean="0">
                <a:solidFill>
                  <a:srgbClr val="002060"/>
                </a:solidFill>
              </a:rPr>
              <a:t>за внимание!</a:t>
            </a:r>
            <a:endParaRPr lang="ru-RU" sz="96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9805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07504" y="404664"/>
            <a:ext cx="8892480" cy="490066"/>
          </a:xfrm>
        </p:spPr>
        <p:txBody>
          <a:bodyPr>
            <a:noAutofit/>
          </a:bodyPr>
          <a:lstStyle/>
          <a:p>
            <a:r>
              <a:rPr lang="ru-RU" sz="2800" b="1" dirty="0">
                <a:solidFill>
                  <a:srgbClr val="002060"/>
                </a:solidFill>
              </a:rPr>
              <a:t>Зоны школьной предметно-пространственной среды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280053" y="4797152"/>
            <a:ext cx="4040188" cy="1473027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ru-RU" b="1" dirty="0"/>
              <a:t>Школа имеет свою символику: эмблему, </a:t>
            </a:r>
            <a:r>
              <a:rPr lang="ru-RU" b="1" dirty="0" smtClean="0"/>
              <a:t>гимн, законы. </a:t>
            </a:r>
            <a:r>
              <a:rPr lang="ru-RU" b="1" dirty="0"/>
              <a:t>Школьная символика отражена на стендах.</a:t>
            </a:r>
          </a:p>
          <a:p>
            <a:pPr marL="0" indent="0" algn="ctr">
              <a:buNone/>
            </a:pPr>
            <a:endParaRPr lang="ru-RU" b="1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51520" y="980727"/>
            <a:ext cx="3972137" cy="34102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27984" y="999997"/>
            <a:ext cx="4521316" cy="3390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427984" y="4479709"/>
            <a:ext cx="4536504" cy="24258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93545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7544" y="6093296"/>
            <a:ext cx="7992889" cy="684311"/>
          </a:xfrm>
        </p:spPr>
        <p:txBody>
          <a:bodyPr>
            <a:noAutofit/>
          </a:bodyPr>
          <a:lstStyle/>
          <a:p>
            <a:pPr algn="ctr"/>
            <a:r>
              <a:rPr lang="ru-RU" sz="2000" dirty="0"/>
              <a:t>В школе существует детская школьная организация «Надежда». Ученики школы участвуют в школьном самоуправлении, волонтерском движении. 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4" name="Picture 4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19064" y="2924944"/>
            <a:ext cx="7455223" cy="2881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2" name="Picture 2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23528" y="1052736"/>
            <a:ext cx="3633745" cy="2053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5" name="Picture 5"/>
          <p:cNvPicPr>
            <a:picLocks noGrp="1" noChangeAspect="1" noChangeArrowheads="1"/>
          </p:cNvPicPr>
          <p:nvPr>
            <p:ph sz="quarter" idx="4"/>
          </p:nvPr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139952" y="1052736"/>
            <a:ext cx="4821677" cy="2088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Заголовок 3"/>
          <p:cNvSpPr>
            <a:spLocks noGrp="1"/>
          </p:cNvSpPr>
          <p:nvPr>
            <p:ph type="title"/>
          </p:nvPr>
        </p:nvSpPr>
        <p:spPr>
          <a:xfrm>
            <a:off x="251520" y="274638"/>
            <a:ext cx="8640960" cy="850106"/>
          </a:xfrm>
        </p:spPr>
        <p:txBody>
          <a:bodyPr>
            <a:noAutofit/>
          </a:bodyPr>
          <a:lstStyle/>
          <a:p>
            <a:r>
              <a:rPr lang="ru-RU" sz="2800" b="1" dirty="0">
                <a:solidFill>
                  <a:srgbClr val="002060"/>
                </a:solidFill>
              </a:rPr>
              <a:t>Зоны школьной предметно-пространственной среды</a:t>
            </a:r>
          </a:p>
        </p:txBody>
      </p:sp>
    </p:spTree>
    <p:extLst>
      <p:ext uri="{BB962C8B-B14F-4D97-AF65-F5344CB8AC3E}">
        <p14:creationId xmlns:p14="http://schemas.microsoft.com/office/powerpoint/2010/main" val="984315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251520" y="274638"/>
            <a:ext cx="8712968" cy="562074"/>
          </a:xfrm>
        </p:spPr>
        <p:txBody>
          <a:bodyPr>
            <a:noAutofit/>
          </a:bodyPr>
          <a:lstStyle/>
          <a:p>
            <a:r>
              <a:rPr lang="ru-RU" sz="2800" b="1" dirty="0">
                <a:solidFill>
                  <a:srgbClr val="002060"/>
                </a:solidFill>
              </a:rPr>
              <a:t>Зоны школьной предметно-пространственной среды</a:t>
            </a:r>
            <a:endParaRPr lang="ru-RU" sz="2800" dirty="0"/>
          </a:p>
        </p:txBody>
      </p:sp>
      <p:sp>
        <p:nvSpPr>
          <p:cNvPr id="7" name="Текст 6"/>
          <p:cNvSpPr>
            <a:spLocks noGrp="1"/>
          </p:cNvSpPr>
          <p:nvPr>
            <p:ph type="body" idx="1"/>
          </p:nvPr>
        </p:nvSpPr>
        <p:spPr>
          <a:xfrm>
            <a:off x="4860032" y="4005064"/>
            <a:ext cx="3816424" cy="2304256"/>
          </a:xfrm>
        </p:spPr>
        <p:txBody>
          <a:bodyPr>
            <a:normAutofit/>
          </a:bodyPr>
          <a:lstStyle/>
          <a:p>
            <a:pPr algn="ctr"/>
            <a:r>
              <a:rPr lang="ru-RU" sz="2000" dirty="0"/>
              <a:t>В школе </a:t>
            </a:r>
            <a:r>
              <a:rPr lang="ru-RU" sz="2000" dirty="0" smtClean="0"/>
              <a:t>оборудована стена </a:t>
            </a:r>
            <a:r>
              <a:rPr lang="ru-RU" sz="2000" dirty="0"/>
              <a:t>достижений, на которой присутствуют фотографии отличников и хорошистов, выпускников, которыми гордится школа, отражены достижения школы по годам. </a:t>
            </a: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95536" y="836712"/>
            <a:ext cx="4237314" cy="2376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Grp="1" noChangeAspect="1" noChangeArrowheads="1"/>
          </p:cNvPicPr>
          <p:nvPr>
            <p:ph sz="quarter" idx="4"/>
          </p:nvPr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788024" y="836712"/>
            <a:ext cx="4086385" cy="3168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9" y="3356991"/>
            <a:ext cx="4352662" cy="3264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07853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51520" y="2997506"/>
            <a:ext cx="8496944" cy="38604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Заголовок 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579296" cy="562074"/>
          </a:xfrm>
        </p:spPr>
        <p:txBody>
          <a:bodyPr>
            <a:noAutofit/>
          </a:bodyPr>
          <a:lstStyle/>
          <a:p>
            <a:r>
              <a:rPr lang="ru-RU" sz="2800" b="1" dirty="0">
                <a:solidFill>
                  <a:srgbClr val="002060"/>
                </a:solidFill>
              </a:rPr>
              <a:t>Зоны школьной предметно-пространственной среды</a:t>
            </a:r>
            <a:endParaRPr lang="ru-RU" sz="28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1520" y="6021288"/>
            <a:ext cx="3672408" cy="818930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ru-RU" sz="2200" dirty="0" smtClean="0"/>
              <a:t>Оформление стены в рекреации основной школы</a:t>
            </a:r>
            <a:endParaRPr lang="ru-RU" sz="2200" dirty="0"/>
          </a:p>
        </p:txBody>
      </p:sp>
      <p:pic>
        <p:nvPicPr>
          <p:cNvPr id="9" name="Picture 2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947" r="-130"/>
          <a:stretch/>
        </p:blipFill>
        <p:spPr bwMode="auto">
          <a:xfrm>
            <a:off x="395536" y="836712"/>
            <a:ext cx="8284256" cy="16958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Текст 2"/>
          <p:cNvSpPr>
            <a:spLocks noGrp="1"/>
          </p:cNvSpPr>
          <p:nvPr>
            <p:ph type="body" idx="1"/>
          </p:nvPr>
        </p:nvSpPr>
        <p:spPr>
          <a:xfrm>
            <a:off x="1403648" y="2492896"/>
            <a:ext cx="5904656" cy="432048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sz="2000" dirty="0" smtClean="0"/>
              <a:t>Оформление стены в рекреации начальной школы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464117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06624" y="5877272"/>
            <a:ext cx="849694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ru-RU" sz="2000" b="1" dirty="0">
                <a:solidFill>
                  <a:prstClr val="black"/>
                </a:solidFill>
              </a:rPr>
              <a:t>Имеется зона, где представляются результаты деятельности школьной редакции, выпускающей газету «ЛАД».</a:t>
            </a:r>
          </a:p>
        </p:txBody>
      </p:sp>
      <p:pic>
        <p:nvPicPr>
          <p:cNvPr id="2051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3568" y="836712"/>
            <a:ext cx="7910840" cy="3456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Заголовок 5"/>
          <p:cNvSpPr>
            <a:spLocks noGrp="1"/>
          </p:cNvSpPr>
          <p:nvPr>
            <p:ph type="title"/>
          </p:nvPr>
        </p:nvSpPr>
        <p:spPr>
          <a:xfrm>
            <a:off x="251520" y="274638"/>
            <a:ext cx="8626152" cy="634082"/>
          </a:xfrm>
        </p:spPr>
        <p:txBody>
          <a:bodyPr>
            <a:noAutofit/>
          </a:bodyPr>
          <a:lstStyle/>
          <a:p>
            <a:r>
              <a:rPr lang="ru-RU" sz="2800" b="1" dirty="0">
                <a:solidFill>
                  <a:srgbClr val="002060"/>
                </a:solidFill>
              </a:rPr>
              <a:t>Зоны школьной предметно-пространственной среды</a:t>
            </a:r>
            <a:endParaRPr lang="ru-RU" sz="28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69165" y="2939251"/>
            <a:ext cx="6840016" cy="29380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36254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2012</TotalTime>
  <Words>2019</Words>
  <Application>Microsoft Office PowerPoint</Application>
  <PresentationFormat>Экран (4:3)</PresentationFormat>
  <Paragraphs>213</Paragraphs>
  <Slides>45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45</vt:i4>
      </vt:variant>
    </vt:vector>
  </HeadingPairs>
  <TitlesOfParts>
    <vt:vector size="46" baseType="lpstr">
      <vt:lpstr>Тема Office</vt:lpstr>
      <vt:lpstr>Проект «Совершенствование предметно-пространственной среды как компонента открытой развивающей образовательной среды в МБОУ СОШ с.Киселёвка»</vt:lpstr>
      <vt:lpstr>Презентация PowerPoint</vt:lpstr>
      <vt:lpstr>Презентация PowerPoint</vt:lpstr>
      <vt:lpstr>Презентация PowerPoint</vt:lpstr>
      <vt:lpstr>Зоны школьной предметно-пространственной среды</vt:lpstr>
      <vt:lpstr>Зоны школьной предметно-пространственной среды</vt:lpstr>
      <vt:lpstr>Зоны школьной предметно-пространственной среды</vt:lpstr>
      <vt:lpstr>Зоны школьной предметно-пространственной среды</vt:lpstr>
      <vt:lpstr>Зоны школьной предметно-пространственной среды</vt:lpstr>
      <vt:lpstr>Зоны школьной предметно-пространственной среды</vt:lpstr>
      <vt:lpstr>Зоны школьной предметно-пространственной среды</vt:lpstr>
      <vt:lpstr>Зоны школьной предметно-пространственной среды</vt:lpstr>
      <vt:lpstr>Зоны школьной предметно-пространственной среды</vt:lpstr>
      <vt:lpstr>Зоны школьной предметно-пространственной среды</vt:lpstr>
      <vt:lpstr>Зоны школьной предметно-пространственной среды</vt:lpstr>
      <vt:lpstr>Зоны школьной предметно-пространственной среды</vt:lpstr>
      <vt:lpstr>Зоны школьной предметно-пространственной среды</vt:lpstr>
      <vt:lpstr>Зоны школьной предметно-пространственной среды</vt:lpstr>
      <vt:lpstr>Зоны школьной предметно-пространственной среды</vt:lpstr>
      <vt:lpstr>Зоны школьной предметно-пространственной среды</vt:lpstr>
      <vt:lpstr>Зоны школьной предметно-пространственной среды</vt:lpstr>
      <vt:lpstr>Зоны школьной предметно-пространственной среды</vt:lpstr>
      <vt:lpstr>Зоны школьной предметно-пространственной среды</vt:lpstr>
      <vt:lpstr>Зоны школьной предметно-пространственной среды</vt:lpstr>
      <vt:lpstr>Зоны школьной предметно-пространственной среды</vt:lpstr>
      <vt:lpstr>Зоны школьной предметно-пространственной среды</vt:lpstr>
      <vt:lpstr>Зоны школьной предметно-пространственной среды</vt:lpstr>
      <vt:lpstr>Зоны школьной предметно-пространственной среды</vt:lpstr>
      <vt:lpstr>Зоны школьной предметно-пространственной среды</vt:lpstr>
      <vt:lpstr>Зоны школьной предметно-пространственной среды</vt:lpstr>
      <vt:lpstr>Презентация PowerPoint</vt:lpstr>
      <vt:lpstr>Цель проекта. Совершенствование существующей предметно-пространственной среды школы.</vt:lpstr>
      <vt:lpstr>Этапы реализации проекта:</vt:lpstr>
      <vt:lpstr>Основные мероприятия проекта</vt:lpstr>
      <vt:lpstr>Планируемые изменения в предметно-пространственной среде школы:</vt:lpstr>
      <vt:lpstr>Планируемые изменения в предметно-пространственной среде школы:</vt:lpstr>
      <vt:lpstr>Планируемые изменения в предметно-пространственной среде школы:</vt:lpstr>
      <vt:lpstr>Планируемые изменения в предметно-пространственной среде школы:</vt:lpstr>
      <vt:lpstr>Планируемые изменения в предметно-пространственной среде школы:</vt:lpstr>
      <vt:lpstr>Планируемые изменения в предметно-пространственной среде школы:</vt:lpstr>
      <vt:lpstr>Планируемые изменения в предметно-пространственной среде школы:</vt:lpstr>
      <vt:lpstr>Планируемые изменения в предметно-пространственной среде школы:</vt:lpstr>
      <vt:lpstr>Ожидаемые результаты реализации проекта: 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Asus</dc:creator>
  <cp:lastModifiedBy>Asus</cp:lastModifiedBy>
  <cp:revision>166</cp:revision>
  <dcterms:created xsi:type="dcterms:W3CDTF">2020-06-02T22:30:27Z</dcterms:created>
  <dcterms:modified xsi:type="dcterms:W3CDTF">2020-12-10T06:56:45Z</dcterms:modified>
</cp:coreProperties>
</file>