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6" r:id="rId3"/>
    <p:sldId id="287" r:id="rId4"/>
    <p:sldId id="284" r:id="rId5"/>
    <p:sldId id="288" r:id="rId6"/>
    <p:sldId id="285" r:id="rId7"/>
    <p:sldId id="259" r:id="rId8"/>
    <p:sldId id="289" r:id="rId9"/>
    <p:sldId id="268" r:id="rId10"/>
    <p:sldId id="269" r:id="rId11"/>
    <p:sldId id="262" r:id="rId12"/>
    <p:sldId id="260" r:id="rId13"/>
    <p:sldId id="261" r:id="rId14"/>
    <p:sldId id="263" r:id="rId15"/>
    <p:sldId id="264" r:id="rId16"/>
    <p:sldId id="265" r:id="rId17"/>
    <p:sldId id="266" r:id="rId18"/>
    <p:sldId id="267" r:id="rId19"/>
    <p:sldId id="270" r:id="rId20"/>
    <p:sldId id="271" r:id="rId21"/>
    <p:sldId id="272" r:id="rId22"/>
    <p:sldId id="273" r:id="rId23"/>
    <p:sldId id="274" r:id="rId24"/>
    <p:sldId id="276" r:id="rId25"/>
    <p:sldId id="277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60.jpe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7" Type="http://schemas.openxmlformats.org/officeDocument/2006/relationships/image" Target="../media/image66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7188" y="959062"/>
            <a:ext cx="7117180" cy="1296143"/>
          </a:xfrm>
        </p:spPr>
        <p:txBody>
          <a:bodyPr/>
          <a:lstStyle/>
          <a:p>
            <a:pPr algn="ctr"/>
            <a:r>
              <a:rPr lang="ru-RU" sz="4400" b="1" i="1" dirty="0" smtClean="0">
                <a:latin typeface="Monotype Corsiva" pitchFamily="66" charset="0"/>
              </a:rPr>
              <a:t/>
            </a:r>
            <a:br>
              <a:rPr lang="ru-RU" sz="4400" b="1" i="1" dirty="0" smtClean="0">
                <a:latin typeface="Monotype Corsiva" pitchFamily="66" charset="0"/>
              </a:rPr>
            </a:br>
            <a:r>
              <a:rPr lang="ru-RU" sz="4400" b="1" i="1" dirty="0" smtClean="0">
                <a:latin typeface="Monotype Corsiva" pitchFamily="66" charset="0"/>
              </a:rPr>
              <a:t/>
            </a:r>
            <a:br>
              <a:rPr lang="ru-RU" sz="4400" b="1" i="1" dirty="0" smtClean="0"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Monotype Corsiva" pitchFamily="66" charset="0"/>
              </a:rPr>
              <a:t>Ульчского муниципального района Хабаровского края</a:t>
            </a:r>
            <a:endParaRPr lang="ru-RU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51231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prstClr val="white"/>
                </a:solidFill>
                <a:ea typeface="+mj-ea"/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  <a:ea typeface="+mj-ea"/>
              </a:rPr>
              <a:t>МБОУ СОШ п.Быстринск </a:t>
            </a:r>
            <a:r>
              <a:rPr lang="ru-RU" sz="2800" b="1" i="1" dirty="0">
                <a:solidFill>
                  <a:srgbClr val="FF0000"/>
                </a:solidFill>
                <a:ea typeface="+mj-ea"/>
              </a:rPr>
              <a:t/>
            </a:r>
            <a:br>
              <a:rPr lang="ru-RU" sz="2800" b="1" i="1" dirty="0">
                <a:solidFill>
                  <a:srgbClr val="FF0000"/>
                </a:solidFill>
                <a:ea typeface="+mj-ea"/>
              </a:rPr>
            </a:br>
            <a:endParaRPr lang="ru-RU" sz="1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465" y="2420888"/>
            <a:ext cx="6271863" cy="41355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1712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i="1" dirty="0">
                <a:solidFill>
                  <a:srgbClr val="C00000"/>
                </a:solidFill>
                <a:latin typeface="Monotype Corsiva" pitchFamily="66" charset="0"/>
              </a:rPr>
              <a:t>Музейная комната </a:t>
            </a:r>
            <a:br>
              <a:rPr lang="ru-RU" sz="4000" b="1" i="1" dirty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000" b="1" i="1" dirty="0">
                <a:solidFill>
                  <a:srgbClr val="C00000"/>
                </a:solidFill>
                <a:latin typeface="Monotype Corsiva" pitchFamily="66" charset="0"/>
              </a:rPr>
              <a:t>«Наша малая Родина»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932951"/>
            <a:ext cx="2520280" cy="212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3883">
            <a:off x="6371214" y="861855"/>
            <a:ext cx="2216063" cy="2954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УЧИТЕЛЬ\Desktop\фото Школа\IMG_20210130_10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1477">
            <a:off x="168194" y="943824"/>
            <a:ext cx="2454048" cy="2892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48966" y="4400316"/>
            <a:ext cx="66860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Экспонаты музейной комнаты «Наша малая Родина» педагогами школы представляются и на уроках русского языка, и литературы, и истории, и технологии, и химии, и географии, и биологии.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40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614" y="502478"/>
            <a:ext cx="7123080" cy="92447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Музейная комната 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«Наша малая Родина»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547475"/>
            <a:ext cx="2844008" cy="229013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840" y="1527729"/>
            <a:ext cx="2694615" cy="238839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620" y="1547475"/>
            <a:ext cx="2290136" cy="229013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563888" y="4149080"/>
            <a:ext cx="21558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Акции «Подарок Ветерану»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84168" y="4149080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Автоматизированное рабочее место для юных исследователей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7" y="4149080"/>
            <a:ext cx="28440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экспонат музейной комнаты – способ сохранения исторической памяти для всех поколений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быстринцев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590340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Эстетический компонент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93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404665"/>
            <a:ext cx="7125113" cy="720080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среда – это система влияний и условий формирования личности, а также условий для её развития, содержащихся в социальном  и пространственно-предметном окружении. (В.А.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Ясвин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29576"/>
            <a:ext cx="2375518" cy="31673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665" y="1555156"/>
            <a:ext cx="3128919" cy="3916196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085" y="1896546"/>
            <a:ext cx="2425060" cy="3233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51520" y="5301208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Хабаровского края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8372" y="5262531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Ульчского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56175" y="5262531"/>
            <a:ext cx="2689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Дальневосточного Федерального округа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6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20737"/>
            <a:ext cx="7123080" cy="924475"/>
          </a:xfrm>
        </p:spPr>
        <p:txBody>
          <a:bodyPr/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Пространственно-семантический компонент (в частности, настенная информация) играет большую роль в создании образовательной среды школы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614" y="1412776"/>
            <a:ext cx="3858618" cy="51448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68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9399" y="244203"/>
            <a:ext cx="7123080" cy="924475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Содержательно-методический компонент – неотъемлемая составляющая  образовательной среды современной школы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7482">
            <a:off x="755576" y="1988840"/>
            <a:ext cx="3471863" cy="26038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303520"/>
            <a:ext cx="3110235" cy="23326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2" name="Picture 2" descr="C:\Users\УЧИТЕЛЬ\Desktop\фото Школа\IMG_20210130_1027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77072"/>
            <a:ext cx="3456383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755576" y="5157192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Лабораторная работа в кабинете физики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9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350" y="404664"/>
            <a:ext cx="8097249" cy="648072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средства обучения – обязательное условие современного образования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32856"/>
            <a:ext cx="3786354" cy="28397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165982"/>
            <a:ext cx="3785559" cy="28391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979712" y="537321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кабинете физики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96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Информационно-образовательная среда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138"/>
            <a:ext cx="3765536" cy="30243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86139"/>
            <a:ext cx="3785559" cy="30243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683568" y="5301208"/>
            <a:ext cx="74489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английского языка в 2020-2021 учебном году ведутся в формате онлайн-занятий строго по расписанию. Идёт живое общение обучающихся с опытным педагогом. В условиях классов-комплектов в учебном процессе используются гаджеты.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79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96944" cy="924475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роль в создании образовательной среды школы играет материально-техническое оснащение не только образовательного, но и воспитательного процессов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84" y="1628800"/>
            <a:ext cx="3038475" cy="4051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737" y="1916832"/>
            <a:ext cx="4896544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55576" y="6093296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Автоматизированное рабочее место для юных исследователей, создателей творческих работ в музейной комнате «Наша малая Родина»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89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20" y="332656"/>
            <a:ext cx="8424936" cy="665044"/>
          </a:xfrm>
        </p:spPr>
        <p:txBody>
          <a:bodyPr/>
          <a:lstStyle/>
          <a:p>
            <a:pPr algn="just"/>
            <a:r>
              <a:rPr lang="ru-RU" sz="1800" b="1" dirty="0" smtClean="0">
                <a:solidFill>
                  <a:srgbClr val="FFFF00"/>
                </a:solidFill>
                <a:latin typeface="PT Sans"/>
              </a:rPr>
              <a:t/>
            </a:r>
            <a:br>
              <a:rPr lang="ru-RU" sz="1800" b="1" dirty="0" smtClean="0">
                <a:solidFill>
                  <a:srgbClr val="FFFF00"/>
                </a:solidFill>
                <a:latin typeface="PT Sans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 школы в настоящее время может стать инструментом развития и воспитания при условии целенаправленного использования ее возможностей в работе с детьми. Влияние образовательной среды, во многом, обусловлено восприятием учащимися, их включенностью в процесс ее создания и совершенствования.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628800"/>
            <a:ext cx="2880319" cy="384042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628800"/>
            <a:ext cx="5167052" cy="387528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539552" y="5805264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Работа над проектом «Особенности выращивания </a:t>
            </a:r>
            <a:r>
              <a:rPr lang="ru-RU" b="1" dirty="0" err="1" smtClean="0">
                <a:solidFill>
                  <a:schemeClr val="bg1"/>
                </a:solidFill>
              </a:rPr>
              <a:t>партенокарпических</a:t>
            </a:r>
            <a:r>
              <a:rPr lang="ru-RU" b="1" dirty="0" smtClean="0">
                <a:solidFill>
                  <a:schemeClr val="bg1"/>
                </a:solidFill>
              </a:rPr>
              <a:t> огурцов в комнатных условиях» в условиях классной комнаты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06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061" y="322190"/>
            <a:ext cx="7123080" cy="924475"/>
          </a:xfrm>
        </p:spPr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организованная образовательная среда школы, таким образом, способствует достижению предметных,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 личностных результатов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Ковылева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Ю.Э.)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308542"/>
            <a:ext cx="2982875" cy="2237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07832"/>
            <a:ext cx="3060085" cy="22950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146" name="Picture 2" descr="C:\Users\УЧИТЕЛЬ\Desktop\фото Школа\IMG_20210130_1122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2675789" cy="2006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</p:pic>
      <p:pic>
        <p:nvPicPr>
          <p:cNvPr id="6147" name="Picture 3" descr="C:\Users\УЧИТЕЛЬ\Desktop\фото Школа\IMG_20210130_1122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71705"/>
            <a:ext cx="2664296" cy="1998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395536" y="3573016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уроке химии. Лабораторная работа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0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992888" cy="720079"/>
          </a:xfrm>
        </p:spPr>
        <p:txBody>
          <a:bodyPr/>
          <a:lstStyle/>
          <a:p>
            <a:pPr lvl="0" algn="ctr" defTabSz="914400">
              <a:spcBef>
                <a:spcPts val="0"/>
              </a:spcBef>
            </a:pP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Герб МБОУ СОШ п.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Быстринск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642"/>
          <a:stretch/>
        </p:blipFill>
        <p:spPr>
          <a:xfrm>
            <a:off x="229491" y="1700808"/>
            <a:ext cx="3838331" cy="468052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283968" y="1367825"/>
            <a:ext cx="44644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геральдического знака – та же, что и у герба </a:t>
            </a:r>
          </a:p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Ульчского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</a:t>
            </a:r>
          </a:p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Вверху – полное название школы (в данный момент </a:t>
            </a:r>
          </a:p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название немного изменилось: Муниципальное бюджетное  </a:t>
            </a:r>
          </a:p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образовательное учреждение средняя общеобразовательная</a:t>
            </a:r>
          </a:p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школа п.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Быстринск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В центре глобуса графически изображен Амур, </a:t>
            </a:r>
          </a:p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Быстринск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сделан рисунок школы, которая в жизни </a:t>
            </a:r>
          </a:p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каждого ребенка занимает одно из главных мест.</a:t>
            </a:r>
          </a:p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Каждому ребенку кажется, что он – в центре Вселенной. </a:t>
            </a:r>
          </a:p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Горы, тайга и сопки – составляющая жизни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быстринских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школьников.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1342" y="1700808"/>
            <a:ext cx="38383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п. </a:t>
            </a:r>
            <a:r>
              <a:rPr lang="ru-RU" sz="105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Быстринск</a:t>
            </a:r>
            <a:r>
              <a:rPr lang="ru-RU" sz="105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05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Ульчского</a:t>
            </a:r>
            <a:r>
              <a:rPr lang="ru-RU" sz="105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Хабаровского края</a:t>
            </a:r>
            <a:endParaRPr lang="ru-RU" sz="105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82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043" y="188640"/>
            <a:ext cx="7123080" cy="1800199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владеют современными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образовательными технологиями, методами и приемами, направленными на личностно-ориентированное обучение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/>
              <a:t/>
            </a:r>
            <a:br>
              <a:rPr lang="ru-RU" sz="3600" b="1" dirty="0"/>
            </a:br>
            <a:endParaRPr lang="ru-RU" sz="36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75681"/>
            <a:ext cx="3471863" cy="26038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276872"/>
            <a:ext cx="3470275" cy="26027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043608" y="5373216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уроке ОБЖ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65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123080" cy="924475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занятии кружка «Умелые руки»</a:t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(Внеурочная деятельность)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933056"/>
            <a:ext cx="3471863" cy="2603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484784"/>
            <a:ext cx="3032299" cy="2274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 descr="C:\Users\УЧИТЕЛЬ\Desktop\фото Школа\IMG_20210130_1128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26196"/>
            <a:ext cx="3461548" cy="2596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8663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444" y="404665"/>
            <a:ext cx="7123080" cy="864096"/>
          </a:xfrm>
        </p:spPr>
        <p:txBody>
          <a:bodyPr/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роль образовательной среды школы в формировании личных качеств детей. Она должна быть естественной и располагающей.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3888432" cy="38884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84284"/>
            <a:ext cx="3888432" cy="38884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825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2807" y="404664"/>
            <a:ext cx="7123080" cy="924475"/>
          </a:xfrm>
        </p:spPr>
        <p:txBody>
          <a:bodyPr/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уголок школы должен быть использован для организации образовательной среды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2520280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556792"/>
            <a:ext cx="2533767" cy="2533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 descr="E:\фото Школа\фото\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05064"/>
            <a:ext cx="2499294" cy="2499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0152" y="458112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детских работ к Дню Матери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58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572" y="170126"/>
            <a:ext cx="8445869" cy="924475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фойе школы для проведения массовых мероприятий, для организации дополнительного образования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2829245" cy="28292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306167"/>
            <a:ext cx="2829245" cy="28292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266" name="Picture 2" descr="E:\фото Школа\фото\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15556"/>
            <a:ext cx="2304256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фото Школа\фото\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77072"/>
            <a:ext cx="2181225" cy="2181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E:\фото Школа\фото\3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556792"/>
            <a:ext cx="2181225" cy="2181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E:\фото Школа\фото\3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5" y="3944814"/>
            <a:ext cx="2181225" cy="2181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86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96944" cy="1120667"/>
          </a:xfrm>
        </p:spPr>
        <p:txBody>
          <a:bodyPr/>
          <a:lstStyle/>
          <a:p>
            <a:pPr algn="just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фойе школы для проведения массовых мероприятий, для организации дополнительного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98" y="4005064"/>
            <a:ext cx="2181225" cy="218122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547" y="4005063"/>
            <a:ext cx="2181225" cy="218122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290" name="Picture 2" descr="E:\фото Школа\фото\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99" y="1539537"/>
            <a:ext cx="2181225" cy="218122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E:\фото Школа\фото\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548" y="1574367"/>
            <a:ext cx="2181225" cy="218122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69593" y="6082900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Выборы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2454" y="1361201"/>
            <a:ext cx="2181954" cy="21819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6176" y="3755592"/>
            <a:ext cx="2230607" cy="22306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00192" y="6082900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космонавтики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3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08451"/>
            <a:ext cx="8640960" cy="924475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раз в год в школе оформляется </a:t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уголок, на фоне которого можно сделать фотографию на память о любимой школе.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7"/>
            <a:ext cx="2279538" cy="227953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26" y="3885559"/>
            <a:ext cx="2132856" cy="213285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52546"/>
            <a:ext cx="2182813" cy="218281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345" y="1412777"/>
            <a:ext cx="3312917" cy="332258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625193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год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508518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Мая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508518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звонок»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48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404664"/>
            <a:ext cx="7125113" cy="9244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 МБОУ СОШ п.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Быстринск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4" y="1196753"/>
            <a:ext cx="7125112" cy="5400600"/>
          </a:xfrm>
        </p:spPr>
        <p:txBody>
          <a:bodyPr>
            <a:no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800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800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Быстринская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 – наш второй дом.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Каждое утро мы сюда идем.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нас любят и ждут  друзья.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Ребенку без школы никак нельзя.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Припев: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Быстринская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школа,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Быстринская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школа,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Быстринская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– наш второй дом.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Каждое утро, родная школа,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Мы с нетерпеньем к тебе идем.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Быстринская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школа, ты окно в мир.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Всех ты любишь, тихоней и задир.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Водишь в походы, песни учишь петь.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Надо постараться везде успеть.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Припев.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Школьные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годы, как птицы летят.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будем мы возвращаться назад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Быстринскую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школу, где нас любят и ждут. 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 на смену наши дети придут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Припев.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endParaRPr lang="ru-RU" sz="11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492896"/>
            <a:ext cx="2181225" cy="218122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2509956"/>
            <a:ext cx="2181225" cy="218122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0158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675725"/>
            <a:ext cx="7123080" cy="593036"/>
          </a:xfrm>
        </p:spPr>
        <p:txBody>
          <a:bodyPr/>
          <a:lstStyle/>
          <a:p>
            <a:pPr marL="342900" lvl="0" indent="-342900" algn="ctr">
              <a:spcBef>
                <a:spcPct val="20000"/>
              </a:spcBef>
              <a:spcAft>
                <a:spcPts val="600"/>
              </a:spcAft>
            </a:pPr>
            <a:r>
              <a:rPr lang="ru-RU" sz="18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Образовательная среда школы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836362" y="1556792"/>
            <a:ext cx="3469242" cy="43042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 среда средней школы 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совокупность условий, процессов, явлений, технологий в средней </a:t>
            </a: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школе,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непосредственно воздействующих на обучение и воспитание школьника, всестороннее развитие его личности и социализацию в целом.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58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741" y="332657"/>
            <a:ext cx="7123080" cy="70184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построения развивающей образовательной среды школы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3568" y="1484784"/>
            <a:ext cx="3471277" cy="511256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коллектива единомышленников.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Изменение позиции взрослых  в оценке успешности ребёнка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1484784"/>
            <a:ext cx="3469242" cy="530955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Изменение образовательного процесса (внедрение новых технологий)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Обогащение внеклассной жизни школы</a:t>
            </a:r>
          </a:p>
          <a:p>
            <a:pPr marL="0" indent="0">
              <a:buNone/>
            </a:pPr>
            <a:endParaRPr lang="ru-RU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593" y="1257131"/>
            <a:ext cx="1947263" cy="194726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593" y="4927759"/>
            <a:ext cx="1866583" cy="186658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334" y="4653136"/>
            <a:ext cx="2065057" cy="20708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334" y="1340768"/>
            <a:ext cx="1050095" cy="137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784976" cy="9244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роль музейной комнаты в создании образовательно-развивающей среды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628800"/>
            <a:ext cx="3528392" cy="352839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628800"/>
            <a:ext cx="3528392" cy="352839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39552" y="5373216"/>
            <a:ext cx="7876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Музейная комната МБОУ СОШ п.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Быстринск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штаб-квартира туристов-краеведов всех возрастов, место притяжения выпускников разных лет.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78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784976" cy="59303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уголок школы – элемент развивающей среды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3890760" cy="35283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09597"/>
            <a:ext cx="3600400" cy="34566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251520" y="5445224"/>
            <a:ext cx="4178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 «Бессмертный Полк». Ученики ежедневно имеют возможность видеть  портреты прабабушек и прадедушек, гордиться ими.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68044" y="5445224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9 Мая весь коллектив школы в едином порыве участвует в Акции «Бессмертный Полк»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08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123080" cy="924475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внимание уделяется патриотическому воспитанию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2" y="1412776"/>
            <a:ext cx="2860179" cy="2860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421" y="1412776"/>
            <a:ext cx="2860179" cy="2860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218" name="Picture 2" descr="E:\фото Школа\фото\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439" y="3356992"/>
            <a:ext cx="2376264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244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6191" y="430208"/>
            <a:ext cx="7123080" cy="1169991"/>
          </a:xfrm>
        </p:spPr>
        <p:txBody>
          <a:bodyPr/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Monotype Corsiva" pitchFamily="66" charset="0"/>
              </a:rPr>
              <a:t>Музейная комната </a:t>
            </a:r>
            <a:br>
              <a:rPr lang="ru-RU" sz="4000" b="1" i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000" b="1" i="1" dirty="0" smtClean="0">
                <a:solidFill>
                  <a:srgbClr val="C00000"/>
                </a:solidFill>
                <a:latin typeface="Monotype Corsiva" pitchFamily="66" charset="0"/>
              </a:rPr>
              <a:t>«Наша малая Родина»</a:t>
            </a:r>
            <a:endParaRPr lang="ru-RU" sz="40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0646">
            <a:off x="6379983" y="1752563"/>
            <a:ext cx="2457434" cy="327657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372" y="2340742"/>
            <a:ext cx="3471863" cy="26038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075" name="Picture 3" descr="C:\Users\УЧИТЕЛЬ\Desktop\фото Школа\IMG_20210130_1037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7444">
            <a:off x="327129" y="1828406"/>
            <a:ext cx="2462504" cy="328333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30568" y="5347665"/>
            <a:ext cx="66860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Экспонаты музейной комнаты «Наша малая Родина» педагогами школы представляются и на уроках русского языка, и литературы, и истории, и технологии, и химии, и географии, и биологии.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03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358</TotalTime>
  <Words>691</Words>
  <Application>Microsoft Office PowerPoint</Application>
  <PresentationFormat>Экран (4:3)</PresentationFormat>
  <Paragraphs>95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Summer</vt:lpstr>
      <vt:lpstr>  Ульчского муниципального района Хабаровского края</vt:lpstr>
      <vt:lpstr>  Герб МБОУ СОШ п. Быстринск</vt:lpstr>
      <vt:lpstr>Гимн МБОУ СОШ п. Быстринск</vt:lpstr>
      <vt:lpstr> Образовательная среда школы </vt:lpstr>
      <vt:lpstr>Условия построения развивающей образовательной среды школы</vt:lpstr>
      <vt:lpstr>Велика роль музейной комнаты в создании образовательно-развивающей среды</vt:lpstr>
      <vt:lpstr>Каждый уголок школы – элемент развивающей среды</vt:lpstr>
      <vt:lpstr>Большое внимание уделяется патриотическому воспитанию.</vt:lpstr>
      <vt:lpstr>Музейная комната  «Наша малая Родина»</vt:lpstr>
      <vt:lpstr>Музейная комната  «Наша малая Родина»</vt:lpstr>
      <vt:lpstr>Музейная комната  «Наша малая Родина»</vt:lpstr>
      <vt:lpstr> Образовательная среда – это система влияний и условий формирования личности, а также условий для её развития, содержащихся в социальном  и пространственно-предметном окружении. (В.А. Ясвин)  </vt:lpstr>
      <vt:lpstr>Пространственно-семантический компонент (в частности, настенная информация) играет большую роль в создании образовательной среды школы</vt:lpstr>
      <vt:lpstr>Содержательно-методический компонент – неотъемлемая составляющая  образовательной среды современной школы</vt:lpstr>
      <vt:lpstr>Современные средства обучения – обязательное условие современного образования</vt:lpstr>
      <vt:lpstr>Информационно-образовательная среда</vt:lpstr>
      <vt:lpstr>Большую роль в создании образовательной среды школы играет материально-техническое оснащение не только образовательного, но и воспитательного процессов</vt:lpstr>
      <vt:lpstr> Образовательная среда школы в настоящее время может стать инструментом развития и воспитания при условии целенаправленного использования ее возможностей в работе с детьми. Влияние образовательной среды, во многом, обусловлено восприятием учащимися, их включенностью в процесс ее создания и совершенствования.</vt:lpstr>
      <vt:lpstr> Хорошо организованная образовательная среда школы, таким образом, способствует достижению предметных, метапредметных и личностных результатов образования (Ковылева Ю.Э.) </vt:lpstr>
      <vt:lpstr>  Педагоги школы владеют современными образовательными технологиями, методами и приемами, направленными на личностно-ориентированное обучение  </vt:lpstr>
      <vt:lpstr>На занятии кружка «Умелые руки»  (Внеурочная деятельность)</vt:lpstr>
      <vt:lpstr>Велика роль образовательной среды школы в формировании личных качеств детей. Она должна быть естественной и располагающей.</vt:lpstr>
      <vt:lpstr>Каждый уголок школы должен быть использован для организации образовательной среды</vt:lpstr>
      <vt:lpstr>Использование фойе школы для проведения массовых мероприятий, для организации дополнительного образования</vt:lpstr>
      <vt:lpstr>Использование фойе школы для проведения массовых мероприятий, для организации дополнительного образования</vt:lpstr>
      <vt:lpstr>Несколько раз в год в школе оформляется  уголок, на фоне которого можно сделать фотографию на память о любимой школе.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Ульчского муниципального района Хабаровского края</dc:title>
  <dc:creator>УЧИТЕЛЬ</dc:creator>
  <cp:lastModifiedBy>user</cp:lastModifiedBy>
  <cp:revision>35</cp:revision>
  <dcterms:modified xsi:type="dcterms:W3CDTF">2021-01-31T23:53:58Z</dcterms:modified>
</cp:coreProperties>
</file>