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8" r:id="rId3"/>
    <p:sldId id="259" r:id="rId4"/>
    <p:sldId id="257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9145588" cy="514826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16" d="100"/>
          <a:sy n="116" d="100"/>
        </p:scale>
        <p:origin x="-234" y="-96"/>
      </p:cViewPr>
      <p:guideLst>
        <p:guide orient="horz" pos="1622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3.5307387435710248E-2"/>
          <c:y val="4.6988293933361104E-2"/>
          <c:w val="0.69815190268637206"/>
          <c:h val="0.856333291298748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МКОУ СОШ №2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45.9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МКОУ СОШ №4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МБОУ СОШ №6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МКОУ СОШ №9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43.9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МБОУ СОШ №10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МБОУ СОШ №11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83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МКОУ ООШ №12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МКОУ СОШ №14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Лист1!$I$2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МКОУ ООШ№15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Лист1!$J$2</c:f>
              <c:numCache>
                <c:formatCode>General</c:formatCode>
                <c:ptCount val="1"/>
                <c:pt idx="0">
                  <c:v>37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МКОУ ООШ №16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Лист1!$K$2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МБОУ СОШ №17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Лист1!$L$2</c:f>
              <c:numCache>
                <c:formatCode>General</c:formatCode>
                <c:ptCount val="1"/>
                <c:pt idx="0">
                  <c:v>58</c:v>
                </c:pt>
              </c:numCache>
            </c:numRef>
          </c:val>
        </c:ser>
        <c:ser>
          <c:idx val="11"/>
          <c:order val="11"/>
          <c:tx>
            <c:strRef>
              <c:f>Лист1!$M$1</c:f>
              <c:strCache>
                <c:ptCount val="1"/>
                <c:pt idx="0">
                  <c:v>МКОУ СОШ №18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Лист1!$M$2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</c:ser>
        <c:ser>
          <c:idx val="12"/>
          <c:order val="12"/>
          <c:tx>
            <c:strRef>
              <c:f>Лист1!$N$1</c:f>
              <c:strCache>
                <c:ptCount val="1"/>
                <c:pt idx="0">
                  <c:v>МКОУ СОШ №19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Лист1!$N$2</c:f>
              <c:numCache>
                <c:formatCode>General</c:formatCode>
                <c:ptCount val="1"/>
                <c:pt idx="0">
                  <c:v>62</c:v>
                </c:pt>
              </c:numCache>
            </c:numRef>
          </c:val>
        </c:ser>
        <c:ser>
          <c:idx val="13"/>
          <c:order val="13"/>
          <c:tx>
            <c:strRef>
              <c:f>Лист1!$O$1</c:f>
              <c:strCache>
                <c:ptCount val="1"/>
                <c:pt idx="0">
                  <c:v>МБОУ СОШ №20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Лист1!$O$2</c:f>
              <c:numCache>
                <c:formatCode>General</c:formatCode>
                <c:ptCount val="1"/>
                <c:pt idx="0">
                  <c:v>58</c:v>
                </c:pt>
              </c:numCache>
            </c:numRef>
          </c:val>
        </c:ser>
        <c:ser>
          <c:idx val="14"/>
          <c:order val="14"/>
          <c:tx>
            <c:strRef>
              <c:f>Лист1!$P$1</c:f>
              <c:strCache>
                <c:ptCount val="1"/>
                <c:pt idx="0">
                  <c:v>МКОУ СОШ №21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Лист1!$P$2</c:f>
              <c:numCache>
                <c:formatCode>General</c:formatCode>
                <c:ptCount val="1"/>
                <c:pt idx="0">
                  <c:v>52</c:v>
                </c:pt>
              </c:numCache>
            </c:numRef>
          </c:val>
        </c:ser>
        <c:ser>
          <c:idx val="15"/>
          <c:order val="15"/>
          <c:tx>
            <c:strRef>
              <c:f>Лист1!$Q$1</c:f>
              <c:strCache>
                <c:ptCount val="1"/>
                <c:pt idx="0">
                  <c:v>МКОУ СОШ №22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Рейтинг</c:v>
                </c:pt>
              </c:strCache>
            </c:strRef>
          </c:cat>
          <c:val>
            <c:numRef>
              <c:f>Лист1!$Q$2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4628352"/>
        <c:axId val="34629888"/>
      </c:barChart>
      <c:catAx>
        <c:axId val="34628352"/>
        <c:scaling>
          <c:orientation val="minMax"/>
        </c:scaling>
        <c:delete val="1"/>
        <c:axPos val="l"/>
        <c:majorTickMark val="out"/>
        <c:minorTickMark val="none"/>
        <c:tickLblPos val="nextTo"/>
        <c:crossAx val="34629888"/>
        <c:crosses val="autoZero"/>
        <c:auto val="1"/>
        <c:lblAlgn val="ctr"/>
        <c:lblOffset val="100"/>
        <c:noMultiLvlLbl val="0"/>
      </c:catAx>
      <c:valAx>
        <c:axId val="3462988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346283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9629719242839327"/>
          <c:y val="1.9239082277507352E-3"/>
          <c:w val="0.29315531228337494"/>
          <c:h val="0.9980760917722493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5588" cy="5148263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976" y="4217232"/>
            <a:ext cx="7384217" cy="403281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0124" y="763449"/>
            <a:ext cx="7180980" cy="3627088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772" y="757939"/>
            <a:ext cx="7180980" cy="362708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655" y="527039"/>
            <a:ext cx="567930" cy="426267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927515" y="492093"/>
            <a:ext cx="425590" cy="56702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501" y="1347448"/>
            <a:ext cx="5724462" cy="13723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500" y="2805062"/>
            <a:ext cx="5713171" cy="11440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1852" y="4021915"/>
            <a:ext cx="1214032" cy="274097"/>
          </a:xfrm>
        </p:spPr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249" y="4021915"/>
            <a:ext cx="5035719" cy="274097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5010" y="4021915"/>
            <a:ext cx="554119" cy="274097"/>
          </a:xfrm>
        </p:spPr>
        <p:txBody>
          <a:bodyPr/>
          <a:lstStyle>
            <a:lvl1pPr algn="ctr">
              <a:defRPr/>
            </a:lvl1pPr>
          </a:lstStyle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0553" y="694911"/>
            <a:ext cx="1431115" cy="3576242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447" y="830503"/>
            <a:ext cx="5179678" cy="330505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5230" y="1681128"/>
            <a:ext cx="6255130" cy="1022502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521" y="2796588"/>
            <a:ext cx="6232549" cy="983043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673" y="1592529"/>
            <a:ext cx="3200956" cy="270455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4250" y="1590957"/>
            <a:ext cx="3200956" cy="27064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8140" y="1593208"/>
            <a:ext cx="2940031" cy="615726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1522" y="1593207"/>
            <a:ext cx="2944879" cy="61779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673" y="2210321"/>
            <a:ext cx="3228393" cy="20867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957" y="2210655"/>
            <a:ext cx="3228393" cy="20867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5588" cy="5148263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287" y="4547736"/>
            <a:ext cx="7722942" cy="403281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9649" y="454293"/>
            <a:ext cx="3789599" cy="42956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2193" y="453047"/>
            <a:ext cx="3789599" cy="42956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335" y="433052"/>
            <a:ext cx="3789599" cy="42956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939" y="432454"/>
            <a:ext cx="3789599" cy="42956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518" y="220669"/>
            <a:ext cx="567930" cy="426267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351456" y="179386"/>
            <a:ext cx="425590" cy="56702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9169" y="1516435"/>
            <a:ext cx="3065359" cy="1128322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5134" y="864045"/>
            <a:ext cx="3021317" cy="347232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325" y="2720328"/>
            <a:ext cx="3049420" cy="1576759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800" y="4418342"/>
            <a:ext cx="1214032" cy="274097"/>
          </a:xfrm>
        </p:spPr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713" y="4375995"/>
            <a:ext cx="3523219" cy="274097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626" y="4426817"/>
            <a:ext cx="554119" cy="274097"/>
          </a:xfrm>
        </p:spPr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5588" cy="5148263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287" y="4547736"/>
            <a:ext cx="7722942" cy="403281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35" y="433052"/>
            <a:ext cx="3789599" cy="42956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188" y="432227"/>
            <a:ext cx="3789599" cy="42956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9649" y="454293"/>
            <a:ext cx="3789599" cy="42956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5544" y="453360"/>
            <a:ext cx="3789599" cy="42956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518" y="220669"/>
            <a:ext cx="567930" cy="426267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351456" y="179386"/>
            <a:ext cx="425590" cy="56702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616" y="1517021"/>
            <a:ext cx="3063772" cy="1125754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9466" y="906292"/>
            <a:ext cx="2914369" cy="34077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344" y="2718283"/>
            <a:ext cx="3045481" cy="1578801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7038" y="4420643"/>
            <a:ext cx="1214032" cy="274097"/>
          </a:xfrm>
        </p:spPr>
        <p:txBody>
          <a:bodyPr/>
          <a:lstStyle/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729" y="4377328"/>
            <a:ext cx="3319619" cy="274097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3403" y="4429118"/>
            <a:ext cx="554119" cy="274097"/>
          </a:xfrm>
        </p:spPr>
        <p:txBody>
          <a:bodyPr/>
          <a:lstStyle/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5588" cy="5148263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759" y="4556213"/>
            <a:ext cx="7922367" cy="403281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647" y="431882"/>
            <a:ext cx="7697537" cy="429021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647" y="432454"/>
            <a:ext cx="7697537" cy="4290219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836" y="205008"/>
            <a:ext cx="567930" cy="426267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87207" y="153111"/>
            <a:ext cx="425590" cy="567026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213" y="613755"/>
            <a:ext cx="6966455" cy="9026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295" y="1590915"/>
            <a:ext cx="6197481" cy="27053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5709" y="4360899"/>
            <a:ext cx="1214032" cy="2740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327AF47-6F27-4018-A651-0AFEAD921F38}" type="datetimeFigureOut">
              <a:rPr lang="ru-RU" smtClean="0"/>
              <a:t>15.08.2013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560" y="4360899"/>
            <a:ext cx="5541150" cy="2740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1535" y="4360899"/>
            <a:ext cx="554119" cy="2740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976FA61-9476-469F-8DC9-389A92F4925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0426" y="845939"/>
            <a:ext cx="6769928" cy="3404829"/>
          </a:xfrm>
        </p:spPr>
        <p:txBody>
          <a:bodyPr>
            <a:noAutofit/>
          </a:bodyPr>
          <a:lstStyle/>
          <a:p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«Об общественном совете независимой системы оценки качества образования»</a:t>
            </a:r>
            <a:endParaRPr lang="ru-RU" sz="4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4602" y="4518347"/>
            <a:ext cx="6173272" cy="520407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Таганова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леся Ивановна, </a:t>
            </a:r>
          </a:p>
          <a:p>
            <a:pPr algn="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директор МБОУ ДПО РИМЦ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п.Чегдомын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Верхнебуреинский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район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12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410" y="485899"/>
            <a:ext cx="6966455" cy="663033"/>
          </a:xfrm>
        </p:spPr>
        <p:txBody>
          <a:bodyPr>
            <a:normAutofit/>
          </a:bodyPr>
          <a:lstStyle/>
          <a:p>
            <a:pPr>
              <a:lnSpc>
                <a:spcPts val="3500"/>
              </a:lnSpc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 родительской общественности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2394" y="1061963"/>
            <a:ext cx="7417487" cy="34757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усилении ответственности и заинтересованности родителей в успешности обучения детей;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получении достоверной и независимой информации о качестве образования в данном образовательном учреждении.</a:t>
            </a: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формировании объективной оценки качества образования образовательного учреждения;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возможности принятия более объективных управленческих решений по повышению качества образования;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изменениях расстановки педагогических кадров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43789" y="2358107"/>
            <a:ext cx="6966455" cy="663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ts val="3500"/>
              </a:lnSpc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 образовательного учреждения: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06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708" y="613755"/>
            <a:ext cx="7778215" cy="902699"/>
          </a:xfr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 администрации Верхнебуреинского муниципального района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728" y="1655180"/>
            <a:ext cx="7634174" cy="30071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формировании объективной оценки качества образования на территории Верхнебуреинского района;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принятии управленческих решений по её итогам;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решении организационных вопросов;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обеспечении согласованности между различными службами муниципального района;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усилении работы с педагогическими кадрами по подготовке выпускников;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соблюдении принципа гласности и информированности участников;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при создании оценочных нормативов оценки деятельности образовательных учреждений, включая оценку достижений учащихся 4, 9, 11 классов и оценку условий образовательного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349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043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0386" y="341883"/>
            <a:ext cx="7058010" cy="4392488"/>
          </a:xfrm>
        </p:spPr>
        <p:txBody>
          <a:bodyPr>
            <a:noAutofit/>
          </a:bodyPr>
          <a:lstStyle/>
          <a:p>
            <a:pPr marL="0" indent="0" algn="just">
              <a:lnSpc>
                <a:spcPts val="384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Наличие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обоснованной системы критериев позволяет соотнести принятую цель деятельности с её фактическим состоянием, определить пути конкретной коррекции деятельности учителей, отдельных звеньев школы, участвующих в педагогическом процессе на разных временных этапах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80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Общественный совет: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728" y="1330843"/>
            <a:ext cx="7562153" cy="3351473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представители администрации района (заместитель главы администрации района),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представители отдела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представители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районного информационно-методического центра,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представители родительской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общественности,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представители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СМИ района,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представители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молодежной палаты,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председатель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Собрания депутатов,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представители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Центра диагностики и консультирования (психолог). </a:t>
            </a:r>
          </a:p>
        </p:txBody>
      </p:sp>
    </p:spTree>
    <p:extLst>
      <p:ext uri="{BB962C8B-B14F-4D97-AF65-F5344CB8AC3E}">
        <p14:creationId xmlns:p14="http://schemas.microsoft.com/office/powerpoint/2010/main" val="392324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402" y="557907"/>
            <a:ext cx="6966455" cy="936103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Рейтинг образовательных учреждений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2580152"/>
              </p:ext>
            </p:extLst>
          </p:nvPr>
        </p:nvGraphicFramePr>
        <p:xfrm>
          <a:off x="540346" y="1494011"/>
          <a:ext cx="7994276" cy="3243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427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370" y="413891"/>
            <a:ext cx="7634173" cy="1050506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Система показателей,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характеризующих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 качество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общего образования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уровне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757159"/>
              </p:ext>
            </p:extLst>
          </p:nvPr>
        </p:nvGraphicFramePr>
        <p:xfrm>
          <a:off x="755708" y="1493012"/>
          <a:ext cx="7634175" cy="338326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304918"/>
                <a:gridCol w="2784532"/>
                <a:gridCol w="2544725"/>
              </a:tblGrid>
              <a:tr h="2170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Показатель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Индикатор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Периодичность отслеживания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3357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Обучаемость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Группа развития (1-7 группа)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1, 4, 7, 9, 11 классы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3357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Мотивация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Уровень (высокий, средний, низкий)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 класс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6714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Обученность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Отметка по пятибалльной шкале («2-5»)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1,2,3,4 четверть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Конец учебного года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Промежуточная аттестация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Итоговая аттестация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3357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Соответствие уровней </a:t>
                      </a:r>
                      <a:r>
                        <a:rPr lang="ru-RU" sz="1100" dirty="0" err="1">
                          <a:effectLst/>
                        </a:rPr>
                        <a:t>обученности</a:t>
                      </a:r>
                      <a:r>
                        <a:rPr lang="ru-RU" sz="1100" dirty="0">
                          <a:effectLst/>
                        </a:rPr>
                        <a:t> и обучаемости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%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1,2,3,4 четверть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Конец учебного года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3357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Участие в мероприятиях разного уровня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Количество учащихся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течение учебного года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3357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Общая успеваемость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(«3-5»)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1,2,3,4 четверть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Конец учебного года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3357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Качественная успеваемость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(«4 и 5»)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1,2,3,4 четверть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Конец учебного года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4805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Результаты муниципальных контрольных работ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Отметка по пятибалльной шкале («2-5»)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раз в год в  4,9,11 классах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655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670656"/>
              </p:ext>
            </p:extLst>
          </p:nvPr>
        </p:nvGraphicFramePr>
        <p:xfrm>
          <a:off x="765802" y="1638027"/>
          <a:ext cx="7562154" cy="300893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240922"/>
                <a:gridCol w="1800514"/>
                <a:gridCol w="2520718"/>
              </a:tblGrid>
              <a:tr h="217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Показатель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Индикатор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Периодичность отслеживания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5154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Результаты </a:t>
                      </a:r>
                      <a:r>
                        <a:rPr lang="ru-RU" sz="1100" dirty="0" err="1">
                          <a:effectLst/>
                        </a:rPr>
                        <a:t>срезовых</a:t>
                      </a:r>
                      <a:r>
                        <a:rPr lang="ru-RU" sz="1100" dirty="0">
                          <a:effectLst/>
                        </a:rPr>
                        <a:t> контрольных работ в рамках региональной оценки качества знаний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Отметка по пятибалльной шкале («2-5»)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 раз в год 4,8,9,10,11 классах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171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Результаты ГИА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Балл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 класс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322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Результаты ЕГЭ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Балл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 класс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5154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Выполнение  предметных программ (в том числе практической части)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Академический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час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1,2,3,4 четверть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Конец учебного года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3436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Посещение занятий учащимися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Академический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час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 10 по 10 число каждого учебного месяца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5794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Уровень соответствия результативности обучения учеников 1-4 классов уровню развития выпускника дошкольника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%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1,2,3, 4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Конец учебного года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  <a:tr h="3436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Скорость чтения и его понимание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 4 класс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Слов/мин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1,2,3,4 четверть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Конец учебного года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744" marR="25744" marT="0" marB="0" anchor="ctr"/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755708" y="465948"/>
            <a:ext cx="7634173" cy="10505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ts val="3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Система показателей, </a:t>
            </a:r>
          </a:p>
          <a:p>
            <a:pPr>
              <a:lnSpc>
                <a:spcPts val="3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характеризующих  качество общего образования на уровне ОУ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19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708" y="557907"/>
            <a:ext cx="7562152" cy="1440160"/>
          </a:xfr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Муниципальная система оценки качества работы образовательных учреждений предполагает оценку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6410" y="2142083"/>
            <a:ext cx="7128792" cy="208823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индивидуальных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достижений обучающихся;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деятельности образовательного учреждения;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муниципальной образовательной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08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213" y="613756"/>
            <a:ext cx="6966455" cy="73624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выпускников ОУ: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0386" y="1422003"/>
            <a:ext cx="7417474" cy="27114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получении возможности совмещения итоговой аттестации и вступительных испытаний в учреждения ВПО И СПО;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повешении доступности высшего образования;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изменении отношения большей части выпускников к обучению;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изменении подхода к подготовке выпускников к итоговой аттестации;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обеспечении психологическим сопровождением.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97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500"/>
              </a:lnSpc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 педагогических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работников ОУ: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0386" y="1422003"/>
            <a:ext cx="7344816" cy="309634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повышении ответственности за результаты обучения;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формировании объективной оценки качества образования их выпускников;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 в повышении качества подготовки учащихся;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 повышении количества педагогических работников прошедших курсовую подготовку;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во внедрении в педагогическую практику инновационных методик, образовательных технологий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37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73</TotalTime>
  <Words>572</Words>
  <Application>Microsoft Office PowerPoint</Application>
  <PresentationFormat>Произвольный</PresentationFormat>
  <Paragraphs>117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Кнопка</vt:lpstr>
      <vt:lpstr>«Об общественном совете независимой системы оценки качества образования»</vt:lpstr>
      <vt:lpstr>Презентация PowerPoint</vt:lpstr>
      <vt:lpstr>Общественный совет:</vt:lpstr>
      <vt:lpstr>Рейтинг образовательных учреждений</vt:lpstr>
      <vt:lpstr>Система показателей,  характеризующих  качество  общего образования на уровне ОУ</vt:lpstr>
      <vt:lpstr>Презентация PowerPoint</vt:lpstr>
      <vt:lpstr>Муниципальная система оценки качества работы образовательных учреждений предполагает оценку:</vt:lpstr>
      <vt:lpstr>У выпускников ОУ:</vt:lpstr>
      <vt:lpstr>У педагогических работников ОУ:</vt:lpstr>
      <vt:lpstr>У родительской общественности:</vt:lpstr>
      <vt:lpstr>У администрации Верхнебуреинского муниципального района: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Ангелок</dc:creator>
  <cp:lastModifiedBy>Анна Купцова</cp:lastModifiedBy>
  <cp:revision>21</cp:revision>
  <dcterms:created xsi:type="dcterms:W3CDTF">2013-08-13T01:33:52Z</dcterms:created>
  <dcterms:modified xsi:type="dcterms:W3CDTF">2013-08-15T06:06:28Z</dcterms:modified>
</cp:coreProperties>
</file>